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14"/>
  </p:notesMasterIdLst>
  <p:handoutMasterIdLst>
    <p:handoutMasterId r:id="rId115"/>
  </p:handoutMasterIdLst>
  <p:sldIdLst>
    <p:sldId id="265" r:id="rId2"/>
    <p:sldId id="256" r:id="rId3"/>
    <p:sldId id="425" r:id="rId4"/>
    <p:sldId id="424" r:id="rId5"/>
    <p:sldId id="685" r:id="rId6"/>
    <p:sldId id="767" r:id="rId7"/>
    <p:sldId id="768" r:id="rId8"/>
    <p:sldId id="769" r:id="rId9"/>
    <p:sldId id="770" r:id="rId10"/>
    <p:sldId id="771" r:id="rId11"/>
    <p:sldId id="772" r:id="rId12"/>
    <p:sldId id="773" r:id="rId13"/>
    <p:sldId id="774" r:id="rId14"/>
    <p:sldId id="775" r:id="rId15"/>
    <p:sldId id="776" r:id="rId16"/>
    <p:sldId id="777" r:id="rId17"/>
    <p:sldId id="778" r:id="rId18"/>
    <p:sldId id="779" r:id="rId19"/>
    <p:sldId id="780" r:id="rId20"/>
    <p:sldId id="781" r:id="rId21"/>
    <p:sldId id="782" r:id="rId22"/>
    <p:sldId id="783" r:id="rId23"/>
    <p:sldId id="784" r:id="rId24"/>
    <p:sldId id="785" r:id="rId25"/>
    <p:sldId id="786" r:id="rId26"/>
    <p:sldId id="787" r:id="rId27"/>
    <p:sldId id="788" r:id="rId28"/>
    <p:sldId id="789" r:id="rId29"/>
    <p:sldId id="790" r:id="rId30"/>
    <p:sldId id="791" r:id="rId31"/>
    <p:sldId id="792" r:id="rId32"/>
    <p:sldId id="793" r:id="rId33"/>
    <p:sldId id="794" r:id="rId34"/>
    <p:sldId id="795" r:id="rId35"/>
    <p:sldId id="796" r:id="rId36"/>
    <p:sldId id="797" r:id="rId37"/>
    <p:sldId id="798" r:id="rId38"/>
    <p:sldId id="799" r:id="rId39"/>
    <p:sldId id="800" r:id="rId40"/>
    <p:sldId id="801" r:id="rId41"/>
    <p:sldId id="802" r:id="rId42"/>
    <p:sldId id="803" r:id="rId43"/>
    <p:sldId id="804" r:id="rId44"/>
    <p:sldId id="805" r:id="rId45"/>
    <p:sldId id="806" r:id="rId46"/>
    <p:sldId id="807" r:id="rId47"/>
    <p:sldId id="808" r:id="rId48"/>
    <p:sldId id="809" r:id="rId49"/>
    <p:sldId id="810" r:id="rId50"/>
    <p:sldId id="811" r:id="rId51"/>
    <p:sldId id="812" r:id="rId52"/>
    <p:sldId id="813" r:id="rId53"/>
    <p:sldId id="814" r:id="rId54"/>
    <p:sldId id="815" r:id="rId55"/>
    <p:sldId id="816" r:id="rId56"/>
    <p:sldId id="817" r:id="rId57"/>
    <p:sldId id="818" r:id="rId58"/>
    <p:sldId id="819" r:id="rId59"/>
    <p:sldId id="820" r:id="rId60"/>
    <p:sldId id="821" r:id="rId61"/>
    <p:sldId id="822" r:id="rId62"/>
    <p:sldId id="823" r:id="rId63"/>
    <p:sldId id="824" r:id="rId64"/>
    <p:sldId id="825" r:id="rId65"/>
    <p:sldId id="826" r:id="rId66"/>
    <p:sldId id="827" r:id="rId67"/>
    <p:sldId id="828" r:id="rId68"/>
    <p:sldId id="829" r:id="rId69"/>
    <p:sldId id="830" r:id="rId70"/>
    <p:sldId id="831" r:id="rId71"/>
    <p:sldId id="832" r:id="rId72"/>
    <p:sldId id="833" r:id="rId73"/>
    <p:sldId id="834" r:id="rId74"/>
    <p:sldId id="835" r:id="rId75"/>
    <p:sldId id="836" r:id="rId76"/>
    <p:sldId id="837" r:id="rId77"/>
    <p:sldId id="838" r:id="rId78"/>
    <p:sldId id="839" r:id="rId79"/>
    <p:sldId id="840" r:id="rId80"/>
    <p:sldId id="841" r:id="rId81"/>
    <p:sldId id="842" r:id="rId82"/>
    <p:sldId id="843" r:id="rId83"/>
    <p:sldId id="844" r:id="rId84"/>
    <p:sldId id="845" r:id="rId85"/>
    <p:sldId id="846" r:id="rId86"/>
    <p:sldId id="847" r:id="rId87"/>
    <p:sldId id="848" r:id="rId88"/>
    <p:sldId id="849" r:id="rId89"/>
    <p:sldId id="850" r:id="rId90"/>
    <p:sldId id="851" r:id="rId91"/>
    <p:sldId id="852" r:id="rId92"/>
    <p:sldId id="853" r:id="rId93"/>
    <p:sldId id="854" r:id="rId94"/>
    <p:sldId id="855" r:id="rId95"/>
    <p:sldId id="856" r:id="rId96"/>
    <p:sldId id="857" r:id="rId97"/>
    <p:sldId id="858" r:id="rId98"/>
    <p:sldId id="859" r:id="rId99"/>
    <p:sldId id="860" r:id="rId100"/>
    <p:sldId id="861" r:id="rId101"/>
    <p:sldId id="862" r:id="rId102"/>
    <p:sldId id="863" r:id="rId103"/>
    <p:sldId id="864" r:id="rId104"/>
    <p:sldId id="865" r:id="rId105"/>
    <p:sldId id="866" r:id="rId106"/>
    <p:sldId id="867" r:id="rId107"/>
    <p:sldId id="868" r:id="rId108"/>
    <p:sldId id="869" r:id="rId109"/>
    <p:sldId id="870" r:id="rId110"/>
    <p:sldId id="871" r:id="rId111"/>
    <p:sldId id="872" r:id="rId112"/>
    <p:sldId id="873" r:id="rId113"/>
  </p:sldIdLst>
  <p:sldSz cx="9144000" cy="6858000" type="screen4x3"/>
  <p:notesSz cx="6858000" cy="9144000"/>
  <p:embeddedFontLst>
    <p:embeddedFont>
      <p:font typeface="HY신명조" pitchFamily="18" charset="-127"/>
      <p:regular r:id="rId116"/>
    </p:embeddedFont>
    <p:embeddedFont>
      <p:font typeface="맑은 고딕" pitchFamily="50" charset="-127"/>
      <p:regular r:id="rId117"/>
      <p:bold r:id="rId118"/>
    </p:embeddedFont>
    <p:embeddedFont>
      <p:font typeface="Cambria Math" pitchFamily="18" charset="0"/>
      <p:regular r:id="rId119"/>
    </p:embeddedFont>
    <p:embeddedFont>
      <p:font typeface="Book Antiqua" pitchFamily="18" charset="0"/>
      <p:regular r:id="rId120"/>
      <p:bold r:id="rId121"/>
      <p:italic r:id="rId122"/>
      <p:boldItalic r:id="rId12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C6"/>
    <a:srgbClr val="009E9A"/>
    <a:srgbClr val="80D0E3"/>
    <a:srgbClr val="8BE9FF"/>
    <a:srgbClr val="006699"/>
    <a:srgbClr val="00C4F2"/>
    <a:srgbClr val="FF6600"/>
    <a:srgbClr val="FF9933"/>
    <a:srgbClr val="C35D0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6" autoAdjust="0"/>
    <p:restoredTop sz="94160" autoAdjust="0"/>
  </p:normalViewPr>
  <p:slideViewPr>
    <p:cSldViewPr>
      <p:cViewPr varScale="1">
        <p:scale>
          <a:sx n="116" d="100"/>
          <a:sy n="116" d="100"/>
        </p:scale>
        <p:origin x="-1560" y="-84"/>
      </p:cViewPr>
      <p:guideLst>
        <p:guide orient="horz" pos="572"/>
        <p:guide pos="158"/>
        <p:guide pos="55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2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font" Target="fonts/font3.fntdata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font" Target="fonts/font1.fntdata"/><Relationship Id="rId124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font" Target="fonts/font4.fntdata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5.fntdata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image" Target="../media/image6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4" Type="http://schemas.openxmlformats.org/officeDocument/2006/relationships/image" Target="../media/image6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wmf"/><Relationship Id="rId1" Type="http://schemas.openxmlformats.org/officeDocument/2006/relationships/image" Target="../media/image88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wmf"/><Relationship Id="rId1" Type="http://schemas.openxmlformats.org/officeDocument/2006/relationships/image" Target="../media/image132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wmf"/><Relationship Id="rId1" Type="http://schemas.openxmlformats.org/officeDocument/2006/relationships/image" Target="../media/image1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4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wmf"/><Relationship Id="rId1" Type="http://schemas.openxmlformats.org/officeDocument/2006/relationships/image" Target="../media/image17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5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wmf"/><Relationship Id="rId1" Type="http://schemas.openxmlformats.org/officeDocument/2006/relationships/image" Target="../media/image179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wmf"/><Relationship Id="rId1" Type="http://schemas.openxmlformats.org/officeDocument/2006/relationships/image" Target="../media/image181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5.wmf"/></Relationships>
</file>

<file path=ppt/drawings/_rels/vmlDrawing5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wmf"/><Relationship Id="rId2" Type="http://schemas.openxmlformats.org/officeDocument/2006/relationships/image" Target="../media/image188.wmf"/><Relationship Id="rId1" Type="http://schemas.openxmlformats.org/officeDocument/2006/relationships/image" Target="../media/image187.w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0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3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7.wmf"/></Relationships>
</file>

<file path=ppt/drawings/_rels/vmlDrawing6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wmf"/><Relationship Id="rId2" Type="http://schemas.openxmlformats.org/officeDocument/2006/relationships/image" Target="../media/image204.wmf"/><Relationship Id="rId1" Type="http://schemas.openxmlformats.org/officeDocument/2006/relationships/image" Target="../media/image203.wmf"/><Relationship Id="rId5" Type="http://schemas.openxmlformats.org/officeDocument/2006/relationships/image" Target="../media/image207.wmf"/><Relationship Id="rId4" Type="http://schemas.openxmlformats.org/officeDocument/2006/relationships/image" Target="../media/image206.wmf"/></Relationships>
</file>

<file path=ppt/drawings/_rels/vmlDrawing6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wmf"/><Relationship Id="rId2" Type="http://schemas.openxmlformats.org/officeDocument/2006/relationships/image" Target="../media/image209.wmf"/><Relationship Id="rId1" Type="http://schemas.openxmlformats.org/officeDocument/2006/relationships/image" Target="../media/image208.wmf"/></Relationships>
</file>

<file path=ppt/drawings/_rels/vmlDrawing6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wmf"/><Relationship Id="rId2" Type="http://schemas.openxmlformats.org/officeDocument/2006/relationships/image" Target="../media/image213.wmf"/><Relationship Id="rId1" Type="http://schemas.openxmlformats.org/officeDocument/2006/relationships/image" Target="../media/image212.wmf"/><Relationship Id="rId5" Type="http://schemas.openxmlformats.org/officeDocument/2006/relationships/image" Target="../media/image216.wmf"/><Relationship Id="rId4" Type="http://schemas.openxmlformats.org/officeDocument/2006/relationships/image" Target="../media/image215.w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7.wmf"/></Relationships>
</file>

<file path=ppt/drawings/_rels/vmlDrawing6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wmf"/><Relationship Id="rId2" Type="http://schemas.openxmlformats.org/officeDocument/2006/relationships/image" Target="../media/image220.wmf"/><Relationship Id="rId1" Type="http://schemas.openxmlformats.org/officeDocument/2006/relationships/image" Target="../media/image219.w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wmf"/></Relationships>
</file>

<file path=ppt/drawings/_rels/vmlDrawing6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wmf"/><Relationship Id="rId2" Type="http://schemas.openxmlformats.org/officeDocument/2006/relationships/image" Target="../media/image224.wmf"/><Relationship Id="rId1" Type="http://schemas.openxmlformats.org/officeDocument/2006/relationships/image" Target="../media/image223.wmf"/></Relationships>
</file>

<file path=ppt/drawings/_rels/vmlDrawing6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wmf"/><Relationship Id="rId1" Type="http://schemas.openxmlformats.org/officeDocument/2006/relationships/image" Target="../media/image22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70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wmf"/><Relationship Id="rId2" Type="http://schemas.openxmlformats.org/officeDocument/2006/relationships/image" Target="../media/image229.wmf"/><Relationship Id="rId1" Type="http://schemas.openxmlformats.org/officeDocument/2006/relationships/image" Target="../media/image228.w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wmf"/><Relationship Id="rId2" Type="http://schemas.openxmlformats.org/officeDocument/2006/relationships/image" Target="../media/image233.wmf"/><Relationship Id="rId1" Type="http://schemas.openxmlformats.org/officeDocument/2006/relationships/image" Target="../media/image232.wmf"/><Relationship Id="rId4" Type="http://schemas.openxmlformats.org/officeDocument/2006/relationships/image" Target="../media/image238.w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3.w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wmf"/><Relationship Id="rId2" Type="http://schemas.openxmlformats.org/officeDocument/2006/relationships/image" Target="../media/image243.wmf"/><Relationship Id="rId1" Type="http://schemas.openxmlformats.org/officeDocument/2006/relationships/image" Target="../media/image242.wmf"/></Relationships>
</file>

<file path=ppt/drawings/_rels/vmlDrawing7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wmf"/><Relationship Id="rId1" Type="http://schemas.openxmlformats.org/officeDocument/2006/relationships/image" Target="../media/image245.w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wmf"/></Relationships>
</file>

<file path=ppt/drawings/_rels/vmlDrawing7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2" Type="http://schemas.openxmlformats.org/officeDocument/2006/relationships/image" Target="../media/image255.wmf"/><Relationship Id="rId1" Type="http://schemas.openxmlformats.org/officeDocument/2006/relationships/image" Target="../media/image254.wmf"/></Relationships>
</file>

<file path=ppt/drawings/_rels/vmlDrawing7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wmf"/><Relationship Id="rId2" Type="http://schemas.openxmlformats.org/officeDocument/2006/relationships/image" Target="../media/image258.wmf"/><Relationship Id="rId1" Type="http://schemas.openxmlformats.org/officeDocument/2006/relationships/image" Target="../media/image257.w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0.wmf"/></Relationships>
</file>

<file path=ppt/drawings/_rels/vmlDrawing7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wmf"/><Relationship Id="rId2" Type="http://schemas.openxmlformats.org/officeDocument/2006/relationships/image" Target="../media/image263.wmf"/><Relationship Id="rId1" Type="http://schemas.openxmlformats.org/officeDocument/2006/relationships/image" Target="../media/image262.wmf"/><Relationship Id="rId4" Type="http://schemas.openxmlformats.org/officeDocument/2006/relationships/image" Target="../media/image26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6.wmf"/></Relationships>
</file>

<file path=ppt/drawings/_rels/vmlDrawing8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wmf"/><Relationship Id="rId2" Type="http://schemas.openxmlformats.org/officeDocument/2006/relationships/image" Target="../media/image271.wmf"/><Relationship Id="rId1" Type="http://schemas.openxmlformats.org/officeDocument/2006/relationships/image" Target="../media/image270.w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3.wmf"/></Relationships>
</file>

<file path=ppt/drawings/_rels/vmlDrawing8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wmf"/><Relationship Id="rId1" Type="http://schemas.openxmlformats.org/officeDocument/2006/relationships/image" Target="../media/image275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image" Target="../media/image29.wmf"/><Relationship Id="rId7" Type="http://schemas.openxmlformats.org/officeDocument/2006/relationships/image" Target="../media/image33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6" Type="http://schemas.openxmlformats.org/officeDocument/2006/relationships/image" Target="../media/image32.wmf"/><Relationship Id="rId5" Type="http://schemas.openxmlformats.org/officeDocument/2006/relationships/image" Target="../media/image31.wmf"/><Relationship Id="rId10" Type="http://schemas.openxmlformats.org/officeDocument/2006/relationships/image" Target="../media/image36.wmf"/><Relationship Id="rId4" Type="http://schemas.openxmlformats.org/officeDocument/2006/relationships/image" Target="../media/image30.wmf"/><Relationship Id="rId9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2020-07-17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2020-07-17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 smtClean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생생한 사례로 배우는 확률과 통계</a:t>
            </a:r>
            <a:endParaRPr kumimoji="0" lang="de-DE" altLang="ko-KR" sz="1800" b="1" dirty="0" smtClean="0">
              <a:gradFill flip="none" rotWithShape="1">
                <a:gsLst>
                  <a:gs pos="0">
                    <a:srgbClr val="00A0C6">
                      <a:shade val="30000"/>
                      <a:satMod val="115000"/>
                    </a:srgbClr>
                  </a:gs>
                  <a:gs pos="50000">
                    <a:srgbClr val="00A0C6">
                      <a:shade val="67500"/>
                      <a:satMod val="115000"/>
                    </a:srgbClr>
                  </a:gs>
                  <a:gs pos="100000">
                    <a:srgbClr val="00A0C6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 smtClean="0">
                <a:ea typeface="맑은 고딕" pitchFamily="50" charset="-127"/>
              </a:rPr>
              <a:t>이재원</a:t>
            </a:r>
            <a:r>
              <a:rPr kumimoji="0" lang="ko-KR" altLang="en-US" sz="1050" dirty="0" smtClean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05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6592"/>
            </a:avLst>
          </a:prstGeom>
          <a:noFill/>
          <a:ln w="53975"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37782" r="4641" b="30651"/>
          <a:stretch/>
        </p:blipFill>
        <p:spPr>
          <a:xfrm>
            <a:off x="201643" y="261259"/>
            <a:ext cx="8710127" cy="4232785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5508625" y="74612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 smtClean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79512" y="4653136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>
              <a:defRPr/>
            </a:pPr>
            <a:r>
              <a:rPr lang="en-US" altLang="ko-KR" sz="2800" b="1" spc="-150" dirty="0" smtClean="0">
                <a:solidFill>
                  <a:srgbClr val="00A0C6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4800" b="1" spc="-150" dirty="0" smtClean="0">
                <a:solidFill>
                  <a:srgbClr val="00A0C6"/>
                </a:solidFill>
                <a:ea typeface="맑은 고딕" panose="020B0503020000020004" pitchFamily="50" charset="-127"/>
              </a:rPr>
              <a:t>06</a:t>
            </a:r>
            <a:endParaRPr lang="ko-KR" altLang="en-US" sz="4800" b="1" dirty="0">
              <a:solidFill>
                <a:srgbClr val="00A0C6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6451236" y="4974267"/>
            <a:ext cx="24929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4800" b="1" kern="1200" spc="-3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확률분포</a:t>
            </a:r>
            <a:endParaRPr kumimoji="1" lang="ko-KR" altLang="en-US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596917" y="5805264"/>
            <a:ext cx="33931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rtl="0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kern="1200" dirty="0" smtClean="0">
                <a:solidFill>
                  <a:srgbClr val="7F7F7F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Probability Distribution</a:t>
            </a:r>
            <a:endParaRPr kumimoji="1" lang="ko-KR" altLang="en-US" sz="2400" kern="1200" dirty="0" smtClean="0">
              <a:solidFill>
                <a:srgbClr val="7F7F7F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1" t="70049" r="5960" b="9058"/>
          <a:stretch/>
        </p:blipFill>
        <p:spPr>
          <a:xfrm>
            <a:off x="179512" y="5445224"/>
            <a:ext cx="2113745" cy="9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8BE9FF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895410" y="93663"/>
            <a:ext cx="3137523" cy="523220"/>
            <a:chOff x="6352599" y="188640"/>
            <a:chExt cx="3138786" cy="521913"/>
          </a:xfrm>
        </p:grpSpPr>
        <p:sp>
          <p:nvSpPr>
            <p:cNvPr id="4" name="직사각형 3"/>
            <p:cNvSpPr/>
            <p:nvPr/>
          </p:nvSpPr>
          <p:spPr>
            <a:xfrm>
              <a:off x="7946751" y="188640"/>
              <a:ext cx="1544634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150" dirty="0" smtClean="0">
                  <a:solidFill>
                    <a:srgbClr val="00C4F2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확률분포</a:t>
              </a:r>
              <a:endParaRPr kumimoji="1" lang="ko-KR" altLang="en-US" sz="2800" b="1" kern="1200" spc="-150" dirty="0">
                <a:solidFill>
                  <a:srgbClr val="00C4F2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352599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06</a:t>
              </a:r>
              <a:endParaRPr lang="ko-KR" altLang="en-US" sz="2800" b="1" dirty="0" smtClean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A0C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0"/>
            <a:ext cx="355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352742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 smtClean="0">
                <a:solidFill>
                  <a:srgbClr val="00A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b="1" dirty="0" smtClean="0">
              <a:solidFill>
                <a:srgbClr val="00A0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8" t="8118" r="9610" b="30798"/>
          <a:stretch/>
        </p:blipFill>
        <p:spPr>
          <a:xfrm>
            <a:off x="5594577" y="-11876"/>
            <a:ext cx="3552062" cy="68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8BE9FF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/112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2020-07-17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wmf"/><Relationship Id="rId3" Type="http://schemas.openxmlformats.org/officeDocument/2006/relationships/oleObject" Target="../embeddings/oleObject162.bin"/><Relationship Id="rId7" Type="http://schemas.openxmlformats.org/officeDocument/2006/relationships/oleObject" Target="../embeddings/oleObject16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255.wmf"/><Relationship Id="rId5" Type="http://schemas.openxmlformats.org/officeDocument/2006/relationships/oleObject" Target="../embeddings/oleObject163.bin"/><Relationship Id="rId4" Type="http://schemas.openxmlformats.org/officeDocument/2006/relationships/image" Target="../media/image254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7.bin"/><Relationship Id="rId3" Type="http://schemas.openxmlformats.org/officeDocument/2006/relationships/oleObject" Target="../embeddings/oleObject165.bin"/><Relationship Id="rId7" Type="http://schemas.openxmlformats.org/officeDocument/2006/relationships/image" Target="../media/image25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166.bin"/><Relationship Id="rId5" Type="http://schemas.openxmlformats.org/officeDocument/2006/relationships/image" Target="../media/image276.png"/><Relationship Id="rId4" Type="http://schemas.openxmlformats.org/officeDocument/2006/relationships/image" Target="../media/image257.wmf"/><Relationship Id="rId9" Type="http://schemas.openxmlformats.org/officeDocument/2006/relationships/image" Target="../media/image259.w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8.vml"/><Relationship Id="rId5" Type="http://schemas.openxmlformats.org/officeDocument/2006/relationships/image" Target="../media/image260.wmf"/><Relationship Id="rId4" Type="http://schemas.openxmlformats.org/officeDocument/2006/relationships/oleObject" Target="../embeddings/oleObject168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wmf"/><Relationship Id="rId3" Type="http://schemas.openxmlformats.org/officeDocument/2006/relationships/oleObject" Target="../embeddings/oleObject169.bin"/><Relationship Id="rId7" Type="http://schemas.openxmlformats.org/officeDocument/2006/relationships/oleObject" Target="../embeddings/oleObject17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263.wmf"/><Relationship Id="rId5" Type="http://schemas.openxmlformats.org/officeDocument/2006/relationships/oleObject" Target="../embeddings/oleObject170.bin"/><Relationship Id="rId10" Type="http://schemas.openxmlformats.org/officeDocument/2006/relationships/image" Target="../media/image265.wmf"/><Relationship Id="rId4" Type="http://schemas.openxmlformats.org/officeDocument/2006/relationships/image" Target="../media/image262.wmf"/><Relationship Id="rId9" Type="http://schemas.openxmlformats.org/officeDocument/2006/relationships/oleObject" Target="../embeddings/oleObject172.bin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266.wmf"/><Relationship Id="rId4" Type="http://schemas.openxmlformats.org/officeDocument/2006/relationships/oleObject" Target="../embeddings/oleObject173.bin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6.bin"/><Relationship Id="rId3" Type="http://schemas.openxmlformats.org/officeDocument/2006/relationships/image" Target="../media/image298.png"/><Relationship Id="rId7" Type="http://schemas.openxmlformats.org/officeDocument/2006/relationships/image" Target="../media/image27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175.bin"/><Relationship Id="rId5" Type="http://schemas.openxmlformats.org/officeDocument/2006/relationships/image" Target="../media/image270.wmf"/><Relationship Id="rId4" Type="http://schemas.openxmlformats.org/officeDocument/2006/relationships/oleObject" Target="../embeddings/oleObject174.bin"/><Relationship Id="rId9" Type="http://schemas.openxmlformats.org/officeDocument/2006/relationships/image" Target="../media/image272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wmf"/><Relationship Id="rId3" Type="http://schemas.openxmlformats.org/officeDocument/2006/relationships/image" Target="../media/image274.png"/><Relationship Id="rId7" Type="http://schemas.openxmlformats.org/officeDocument/2006/relationships/oleObject" Target="../embeddings/oleObject178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273.wmf"/><Relationship Id="rId5" Type="http://schemas.openxmlformats.org/officeDocument/2006/relationships/oleObject" Target="../embeddings/oleObject177.bin"/><Relationship Id="rId4" Type="http://schemas.openxmlformats.org/officeDocument/2006/relationships/image" Target="../media/image29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3.vml"/><Relationship Id="rId6" Type="http://schemas.openxmlformats.org/officeDocument/2006/relationships/image" Target="../media/image276.wmf"/><Relationship Id="rId5" Type="http://schemas.openxmlformats.org/officeDocument/2006/relationships/oleObject" Target="../embeddings/oleObject179.bin"/><Relationship Id="rId4" Type="http://schemas.openxmlformats.org/officeDocument/2006/relationships/image" Target="../media/image275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31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png"/><Relationship Id="rId5" Type="http://schemas.openxmlformats.org/officeDocument/2006/relationships/image" Target="../media/image22.wmf"/><Relationship Id="rId10" Type="http://schemas.openxmlformats.org/officeDocument/2006/relationships/image" Target="../media/image24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31.wmf"/><Relationship Id="rId18" Type="http://schemas.openxmlformats.org/officeDocument/2006/relationships/oleObject" Target="../embeddings/oleObject22.bin"/><Relationship Id="rId3" Type="http://schemas.openxmlformats.org/officeDocument/2006/relationships/image" Target="../media/image48.png"/><Relationship Id="rId21" Type="http://schemas.openxmlformats.org/officeDocument/2006/relationships/image" Target="../media/image35.wmf"/><Relationship Id="rId7" Type="http://schemas.openxmlformats.org/officeDocument/2006/relationships/image" Target="../media/image28.wmf"/><Relationship Id="rId12" Type="http://schemas.openxmlformats.org/officeDocument/2006/relationships/oleObject" Target="../embeddings/oleObject19.bin"/><Relationship Id="rId17" Type="http://schemas.openxmlformats.org/officeDocument/2006/relationships/image" Target="../media/image33.wmf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21.bin"/><Relationship Id="rId20" Type="http://schemas.openxmlformats.org/officeDocument/2006/relationships/oleObject" Target="../embeddings/oleObject23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30.wmf"/><Relationship Id="rId24" Type="http://schemas.openxmlformats.org/officeDocument/2006/relationships/image" Target="../media/image36.wmf"/><Relationship Id="rId5" Type="http://schemas.openxmlformats.org/officeDocument/2006/relationships/image" Target="../media/image27.wmf"/><Relationship Id="rId15" Type="http://schemas.openxmlformats.org/officeDocument/2006/relationships/image" Target="../media/image32.wmf"/><Relationship Id="rId23" Type="http://schemas.openxmlformats.org/officeDocument/2006/relationships/oleObject" Target="../embeddings/oleObject24.bin"/><Relationship Id="rId10" Type="http://schemas.openxmlformats.org/officeDocument/2006/relationships/oleObject" Target="../embeddings/oleObject18.bin"/><Relationship Id="rId19" Type="http://schemas.openxmlformats.org/officeDocument/2006/relationships/image" Target="../media/image34.w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29.wmf"/><Relationship Id="rId14" Type="http://schemas.openxmlformats.org/officeDocument/2006/relationships/oleObject" Target="../embeddings/oleObject20.bin"/><Relationship Id="rId2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53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8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4.png"/><Relationship Id="rId7" Type="http://schemas.openxmlformats.org/officeDocument/2006/relationships/oleObject" Target="../embeddings/oleObject3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53.wmf"/><Relationship Id="rId4" Type="http://schemas.openxmlformats.org/officeDocument/2006/relationships/image" Target="../media/image58.png"/><Relationship Id="rId9" Type="http://schemas.openxmlformats.org/officeDocument/2006/relationships/oleObject" Target="../embeddings/oleObject3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5.wmf"/><Relationship Id="rId4" Type="http://schemas.openxmlformats.org/officeDocument/2006/relationships/oleObject" Target="../embeddings/oleObject3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74.png"/><Relationship Id="rId7" Type="http://schemas.openxmlformats.org/officeDocument/2006/relationships/oleObject" Target="../embeddings/oleObject34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61.pn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6.bin"/><Relationship Id="rId5" Type="http://schemas.openxmlformats.org/officeDocument/2006/relationships/image" Target="../media/image61.wmf"/><Relationship Id="rId4" Type="http://schemas.openxmlformats.org/officeDocument/2006/relationships/oleObject" Target="../embeddings/oleObject3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5.png"/><Relationship Id="rId5" Type="http://schemas.openxmlformats.org/officeDocument/2006/relationships/image" Target="../media/image63.wmf"/><Relationship Id="rId4" Type="http://schemas.openxmlformats.org/officeDocument/2006/relationships/oleObject" Target="../embeddings/oleObject3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87.png"/><Relationship Id="rId4" Type="http://schemas.openxmlformats.org/officeDocument/2006/relationships/image" Target="../media/image64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92.png"/><Relationship Id="rId7" Type="http://schemas.openxmlformats.org/officeDocument/2006/relationships/image" Target="../media/image66.wmf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0.bin"/><Relationship Id="rId11" Type="http://schemas.openxmlformats.org/officeDocument/2006/relationships/oleObject" Target="../embeddings/oleObject42.bin"/><Relationship Id="rId5" Type="http://schemas.openxmlformats.org/officeDocument/2006/relationships/image" Target="../media/image65.wmf"/><Relationship Id="rId10" Type="http://schemas.openxmlformats.org/officeDocument/2006/relationships/image" Target="../media/image93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67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4.bin"/><Relationship Id="rId4" Type="http://schemas.openxmlformats.org/officeDocument/2006/relationships/image" Target="../media/image6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6.bin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103.png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8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47.bin"/><Relationship Id="rId9" Type="http://schemas.openxmlformats.org/officeDocument/2006/relationships/image" Target="../media/image7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87.wmf"/><Relationship Id="rId4" Type="http://schemas.openxmlformats.org/officeDocument/2006/relationships/oleObject" Target="../embeddings/oleObject51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.png"/><Relationship Id="rId7" Type="http://schemas.openxmlformats.org/officeDocument/2006/relationships/image" Target="../media/image88.wmf"/><Relationship Id="rId12" Type="http://schemas.openxmlformats.org/officeDocument/2006/relationships/image" Target="../media/image12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52.bin"/><Relationship Id="rId11" Type="http://schemas.openxmlformats.org/officeDocument/2006/relationships/image" Target="../media/image119.png"/><Relationship Id="rId5" Type="http://schemas.openxmlformats.org/officeDocument/2006/relationships/image" Target="../media/image117.png"/><Relationship Id="rId10" Type="http://schemas.openxmlformats.org/officeDocument/2006/relationships/image" Target="../media/image89.wmf"/><Relationship Id="rId4" Type="http://schemas.openxmlformats.org/officeDocument/2006/relationships/image" Target="../media/image116.png"/><Relationship Id="rId9" Type="http://schemas.openxmlformats.org/officeDocument/2006/relationships/oleObject" Target="../embeddings/oleObject5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90.wmf"/><Relationship Id="rId4" Type="http://schemas.openxmlformats.org/officeDocument/2006/relationships/oleObject" Target="../embeddings/oleObject54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oleObject" Target="../embeddings/oleObject55.bin"/><Relationship Id="rId7" Type="http://schemas.openxmlformats.org/officeDocument/2006/relationships/image" Target="../media/image9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56.bin"/><Relationship Id="rId5" Type="http://schemas.openxmlformats.org/officeDocument/2006/relationships/image" Target="../media/image126.png"/><Relationship Id="rId4" Type="http://schemas.openxmlformats.org/officeDocument/2006/relationships/image" Target="../media/image91.wmf"/><Relationship Id="rId9" Type="http://schemas.openxmlformats.org/officeDocument/2006/relationships/image" Target="../media/image93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image" Target="../media/image97.png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96.wmf"/><Relationship Id="rId4" Type="http://schemas.openxmlformats.org/officeDocument/2006/relationships/image" Target="../media/image98.png"/><Relationship Id="rId9" Type="http://schemas.openxmlformats.org/officeDocument/2006/relationships/oleObject" Target="../embeddings/oleObject60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103.wmf"/><Relationship Id="rId3" Type="http://schemas.openxmlformats.org/officeDocument/2006/relationships/image" Target="../media/image137.png"/><Relationship Id="rId7" Type="http://schemas.openxmlformats.org/officeDocument/2006/relationships/image" Target="../media/image100.wmf"/><Relationship Id="rId12" Type="http://schemas.openxmlformats.org/officeDocument/2006/relationships/oleObject" Target="../embeddings/oleObject6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102.wmf"/><Relationship Id="rId5" Type="http://schemas.openxmlformats.org/officeDocument/2006/relationships/image" Target="../media/image99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101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3" Type="http://schemas.openxmlformats.org/officeDocument/2006/relationships/image" Target="../media/image111.png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3.png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66.bin"/><Relationship Id="rId9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8.bin"/><Relationship Id="rId3" Type="http://schemas.openxmlformats.org/officeDocument/2006/relationships/image" Target="../media/image144.png"/><Relationship Id="rId7" Type="http://schemas.openxmlformats.org/officeDocument/2006/relationships/image" Target="../media/image11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2.png"/><Relationship Id="rId11" Type="http://schemas.openxmlformats.org/officeDocument/2006/relationships/image" Target="../media/image110.wmf"/><Relationship Id="rId5" Type="http://schemas.openxmlformats.org/officeDocument/2006/relationships/image" Target="../media/image1070.png"/><Relationship Id="rId10" Type="http://schemas.openxmlformats.org/officeDocument/2006/relationships/oleObject" Target="../embeddings/oleObject69.bin"/><Relationship Id="rId4" Type="http://schemas.openxmlformats.org/officeDocument/2006/relationships/image" Target="../media/image1.png"/><Relationship Id="rId9" Type="http://schemas.openxmlformats.org/officeDocument/2006/relationships/image" Target="../media/image10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2.bin"/><Relationship Id="rId3" Type="http://schemas.openxmlformats.org/officeDocument/2006/relationships/image" Target="../media/image121.png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71.bin"/><Relationship Id="rId5" Type="http://schemas.openxmlformats.org/officeDocument/2006/relationships/image" Target="../media/image115.wmf"/><Relationship Id="rId10" Type="http://schemas.openxmlformats.org/officeDocument/2006/relationships/image" Target="../media/image123.png"/><Relationship Id="rId4" Type="http://schemas.openxmlformats.org/officeDocument/2006/relationships/oleObject" Target="../embeddings/oleObject70.bin"/><Relationship Id="rId9" Type="http://schemas.openxmlformats.org/officeDocument/2006/relationships/image" Target="../media/image117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24.wmf"/><Relationship Id="rId4" Type="http://schemas.openxmlformats.org/officeDocument/2006/relationships/oleObject" Target="../embeddings/oleObject73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230.png"/><Relationship Id="rId4" Type="http://schemas.openxmlformats.org/officeDocument/2006/relationships/image" Target="../media/image125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26.wmf"/><Relationship Id="rId4" Type="http://schemas.openxmlformats.org/officeDocument/2006/relationships/oleObject" Target="../embeddings/oleObject7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image" Target="../media/image132.png"/><Relationship Id="rId7" Type="http://schemas.openxmlformats.org/officeDocument/2006/relationships/image" Target="../media/image12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770.bin"/><Relationship Id="rId11" Type="http://schemas.openxmlformats.org/officeDocument/2006/relationships/image" Target="../media/image131.wmf"/><Relationship Id="rId5" Type="http://schemas.openxmlformats.org/officeDocument/2006/relationships/image" Target="../media/image129.wmf"/><Relationship Id="rId10" Type="http://schemas.openxmlformats.org/officeDocument/2006/relationships/oleObject" Target="../embeddings/oleObject78.bin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30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wmf"/><Relationship Id="rId3" Type="http://schemas.openxmlformats.org/officeDocument/2006/relationships/image" Target="../media/image134.png"/><Relationship Id="rId7" Type="http://schemas.openxmlformats.org/officeDocument/2006/relationships/oleObject" Target="../embeddings/oleObject8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1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3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82.bin"/><Relationship Id="rId5" Type="http://schemas.openxmlformats.org/officeDocument/2006/relationships/image" Target="../media/image135.wmf"/><Relationship Id="rId4" Type="http://schemas.openxmlformats.org/officeDocument/2006/relationships/oleObject" Target="../embeddings/oleObject8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8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6.png"/><Relationship Id="rId4" Type="http://schemas.openxmlformats.org/officeDocument/2006/relationships/image" Target="../media/image14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image" Target="../media/image149.png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47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7" Type="http://schemas.openxmlformats.org/officeDocument/2006/relationships/image" Target="../media/image15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87.bin"/><Relationship Id="rId5" Type="http://schemas.openxmlformats.org/officeDocument/2006/relationships/image" Target="../media/image153.png"/><Relationship Id="rId4" Type="http://schemas.openxmlformats.org/officeDocument/2006/relationships/image" Target="../media/image150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15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9.wmf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10" Type="http://schemas.openxmlformats.org/officeDocument/2006/relationships/oleObject" Target="../embeddings/oleObject3.bin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55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5.vml"/><Relationship Id="rId5" Type="http://schemas.openxmlformats.org/officeDocument/2006/relationships/image" Target="../media/image163.wmf"/><Relationship Id="rId4" Type="http://schemas.openxmlformats.org/officeDocument/2006/relationships/oleObject" Target="../embeddings/oleObject9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7" Type="http://schemas.openxmlformats.org/officeDocument/2006/relationships/image" Target="../media/image16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93.bin"/><Relationship Id="rId5" Type="http://schemas.openxmlformats.org/officeDocument/2006/relationships/image" Target="../media/image164.wmf"/><Relationship Id="rId4" Type="http://schemas.openxmlformats.org/officeDocument/2006/relationships/oleObject" Target="../embeddings/oleObject92.bin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67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95.bin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94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image" Target="../media/image171.png"/><Relationship Id="rId7" Type="http://schemas.openxmlformats.org/officeDocument/2006/relationships/oleObject" Target="../embeddings/oleObject9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17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3" Type="http://schemas.openxmlformats.org/officeDocument/2006/relationships/image" Target="../media/image171.png"/><Relationship Id="rId7" Type="http://schemas.openxmlformats.org/officeDocument/2006/relationships/oleObject" Target="../embeddings/oleObject9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72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8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8.png"/><Relationship Id="rId9" Type="http://schemas.openxmlformats.org/officeDocument/2006/relationships/image" Target="../media/image11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2.bin"/><Relationship Id="rId3" Type="http://schemas.openxmlformats.org/officeDocument/2006/relationships/image" Target="../media/image183.png"/><Relationship Id="rId7" Type="http://schemas.openxmlformats.org/officeDocument/2006/relationships/image" Target="../media/image17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101.bin"/><Relationship Id="rId5" Type="http://schemas.openxmlformats.org/officeDocument/2006/relationships/image" Target="../media/image174.wmf"/><Relationship Id="rId4" Type="http://schemas.openxmlformats.org/officeDocument/2006/relationships/oleObject" Target="../embeddings/oleObject100.bin"/><Relationship Id="rId9" Type="http://schemas.openxmlformats.org/officeDocument/2006/relationships/image" Target="../media/image176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104.bin"/><Relationship Id="rId4" Type="http://schemas.openxmlformats.org/officeDocument/2006/relationships/image" Target="../media/image177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80.w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79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7" Type="http://schemas.openxmlformats.org/officeDocument/2006/relationships/image" Target="../media/image17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108.bin"/><Relationship Id="rId5" Type="http://schemas.openxmlformats.org/officeDocument/2006/relationships/image" Target="../media/image184.png"/><Relationship Id="rId4" Type="http://schemas.openxmlformats.org/officeDocument/2006/relationships/image" Target="../media/image181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85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9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wmf"/><Relationship Id="rId3" Type="http://schemas.openxmlformats.org/officeDocument/2006/relationships/oleObject" Target="../embeddings/oleObject110.bin"/><Relationship Id="rId7" Type="http://schemas.openxmlformats.org/officeDocument/2006/relationships/oleObject" Target="../embeddings/oleObject1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88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87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90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2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7.vml"/><Relationship Id="rId5" Type="http://schemas.openxmlformats.org/officeDocument/2006/relationships/image" Target="../media/image192.wmf"/><Relationship Id="rId4" Type="http://schemas.openxmlformats.org/officeDocument/2006/relationships/oleObject" Target="../embeddings/oleObject114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94.png"/><Relationship Id="rId5" Type="http://schemas.openxmlformats.org/officeDocument/2006/relationships/image" Target="../media/image193.wmf"/><Relationship Id="rId4" Type="http://schemas.openxmlformats.org/officeDocument/2006/relationships/oleObject" Target="../embeddings/oleObject11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95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19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wmf"/><Relationship Id="rId3" Type="http://schemas.openxmlformats.org/officeDocument/2006/relationships/image" Target="../media/image202.png"/><Relationship Id="rId7" Type="http://schemas.openxmlformats.org/officeDocument/2006/relationships/oleObject" Target="../embeddings/oleObject12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119.bin"/><Relationship Id="rId4" Type="http://schemas.openxmlformats.org/officeDocument/2006/relationships/image" Target="../media/image2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3.bin"/><Relationship Id="rId13" Type="http://schemas.openxmlformats.org/officeDocument/2006/relationships/image" Target="../media/image207.wmf"/><Relationship Id="rId3" Type="http://schemas.openxmlformats.org/officeDocument/2006/relationships/oleObject" Target="../embeddings/oleObject121.bin"/><Relationship Id="rId7" Type="http://schemas.openxmlformats.org/officeDocument/2006/relationships/image" Target="../media/image204.wmf"/><Relationship Id="rId12" Type="http://schemas.openxmlformats.org/officeDocument/2006/relationships/oleObject" Target="../embeddings/oleObject12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22.bin"/><Relationship Id="rId11" Type="http://schemas.openxmlformats.org/officeDocument/2006/relationships/image" Target="../media/image206.wmf"/><Relationship Id="rId5" Type="http://schemas.openxmlformats.org/officeDocument/2006/relationships/image" Target="../media/image215.png"/><Relationship Id="rId10" Type="http://schemas.openxmlformats.org/officeDocument/2006/relationships/oleObject" Target="../embeddings/oleObject124.bin"/><Relationship Id="rId4" Type="http://schemas.openxmlformats.org/officeDocument/2006/relationships/image" Target="../media/image203.wmf"/><Relationship Id="rId9" Type="http://schemas.openxmlformats.org/officeDocument/2006/relationships/image" Target="../media/image205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3" Type="http://schemas.openxmlformats.org/officeDocument/2006/relationships/image" Target="../media/image211.png"/><Relationship Id="rId7" Type="http://schemas.openxmlformats.org/officeDocument/2006/relationships/image" Target="../media/image209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127.bin"/><Relationship Id="rId5" Type="http://schemas.openxmlformats.org/officeDocument/2006/relationships/image" Target="../media/image208.wmf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210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wmf"/><Relationship Id="rId3" Type="http://schemas.openxmlformats.org/officeDocument/2006/relationships/oleObject" Target="../embeddings/oleObject129.bin"/><Relationship Id="rId7" Type="http://schemas.openxmlformats.org/officeDocument/2006/relationships/oleObject" Target="../embeddings/oleObject131.bin"/><Relationship Id="rId12" Type="http://schemas.openxmlformats.org/officeDocument/2006/relationships/image" Target="../media/image21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213.wmf"/><Relationship Id="rId11" Type="http://schemas.openxmlformats.org/officeDocument/2006/relationships/oleObject" Target="../embeddings/oleObject133.bin"/><Relationship Id="rId5" Type="http://schemas.openxmlformats.org/officeDocument/2006/relationships/oleObject" Target="../embeddings/oleObject130.bin"/><Relationship Id="rId10" Type="http://schemas.openxmlformats.org/officeDocument/2006/relationships/image" Target="../media/image215.wmf"/><Relationship Id="rId4" Type="http://schemas.openxmlformats.org/officeDocument/2006/relationships/image" Target="../media/image212.wmf"/><Relationship Id="rId9" Type="http://schemas.openxmlformats.org/officeDocument/2006/relationships/oleObject" Target="../embeddings/oleObject132.bin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5.vml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134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wmf"/><Relationship Id="rId3" Type="http://schemas.openxmlformats.org/officeDocument/2006/relationships/oleObject" Target="../embeddings/oleObject135.bin"/><Relationship Id="rId7" Type="http://schemas.openxmlformats.org/officeDocument/2006/relationships/oleObject" Target="../embeddings/oleObject13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220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219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png"/><Relationship Id="rId5" Type="http://schemas.openxmlformats.org/officeDocument/2006/relationships/image" Target="../media/image222.wmf"/><Relationship Id="rId4" Type="http://schemas.openxmlformats.org/officeDocument/2006/relationships/oleObject" Target="../embeddings/oleObject138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png"/><Relationship Id="rId5" Type="http://schemas.openxmlformats.org/officeDocument/2006/relationships/image" Target="../media/image17.wmf"/><Relationship Id="rId4" Type="http://schemas.openxmlformats.org/officeDocument/2006/relationships/oleObject" Target="../embeddings/oleObject8.bin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wmf"/><Relationship Id="rId13" Type="http://schemas.openxmlformats.org/officeDocument/2006/relationships/oleObject" Target="../embeddings/oleObject142.bin"/><Relationship Id="rId18" Type="http://schemas.openxmlformats.org/officeDocument/2006/relationships/oleObject" Target="../embeddings/oleObject1450.bin"/><Relationship Id="rId3" Type="http://schemas.openxmlformats.org/officeDocument/2006/relationships/oleObject" Target="../embeddings/oleObject139.bin"/><Relationship Id="rId21" Type="http://schemas.openxmlformats.org/officeDocument/2006/relationships/image" Target="../media/image225.wmf"/><Relationship Id="rId7" Type="http://schemas.openxmlformats.org/officeDocument/2006/relationships/oleObject" Target="../embeddings/oleObject140.bin"/><Relationship Id="rId12" Type="http://schemas.openxmlformats.org/officeDocument/2006/relationships/oleObject" Target="../embeddings/oleObject1420.bin"/><Relationship Id="rId17" Type="http://schemas.openxmlformats.org/officeDocument/2006/relationships/oleObject" Target="../embeddings/oleObject144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1440.bin"/><Relationship Id="rId20" Type="http://schemas.openxmlformats.org/officeDocument/2006/relationships/oleObject" Target="../embeddings/oleObject145.bin"/><Relationship Id="rId1" Type="http://schemas.openxmlformats.org/officeDocument/2006/relationships/vmlDrawing" Target="../drawings/vmlDrawing68.vml"/><Relationship Id="rId6" Type="http://schemas.openxmlformats.org/officeDocument/2006/relationships/image" Target="../media/image223.wmf"/><Relationship Id="rId11" Type="http://schemas.openxmlformats.org/officeDocument/2006/relationships/oleObject" Target="../embeddings/oleObject141.bin"/><Relationship Id="rId24" Type="http://schemas.openxmlformats.org/officeDocument/2006/relationships/image" Target="../media/image243.png"/><Relationship Id="rId5" Type="http://schemas.openxmlformats.org/officeDocument/2006/relationships/oleObject" Target="../embeddings/oleObject1400.bin"/><Relationship Id="rId15" Type="http://schemas.openxmlformats.org/officeDocument/2006/relationships/oleObject" Target="../embeddings/oleObject143.bin"/><Relationship Id="rId23" Type="http://schemas.openxmlformats.org/officeDocument/2006/relationships/image" Target="../media/image225.wmf"/><Relationship Id="rId10" Type="http://schemas.openxmlformats.org/officeDocument/2006/relationships/image" Target="../media/image224.wmf"/><Relationship Id="rId19" Type="http://schemas.openxmlformats.org/officeDocument/2006/relationships/image" Target="../media/image242.png"/><Relationship Id="rId4" Type="http://schemas.openxmlformats.org/officeDocument/2006/relationships/image" Target="../media/image223.wmf"/><Relationship Id="rId9" Type="http://schemas.openxmlformats.org/officeDocument/2006/relationships/oleObject" Target="../embeddings/oleObject1410.bin"/><Relationship Id="rId14" Type="http://schemas.openxmlformats.org/officeDocument/2006/relationships/oleObject" Target="../embeddings/oleObject1430.bin"/><Relationship Id="rId22" Type="http://schemas.openxmlformats.org/officeDocument/2006/relationships/oleObject" Target="../embeddings/oleObject1460.bin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wmf"/><Relationship Id="rId3" Type="http://schemas.openxmlformats.org/officeDocument/2006/relationships/image" Target="../media/image240.png"/><Relationship Id="rId7" Type="http://schemas.openxmlformats.org/officeDocument/2006/relationships/oleObject" Target="../embeddings/oleObject14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247.png"/><Relationship Id="rId5" Type="http://schemas.openxmlformats.org/officeDocument/2006/relationships/image" Target="../media/image226.wmf"/><Relationship Id="rId4" Type="http://schemas.openxmlformats.org/officeDocument/2006/relationships/oleObject" Target="../embeddings/oleObject146.bin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wmf"/><Relationship Id="rId3" Type="http://schemas.openxmlformats.org/officeDocument/2006/relationships/image" Target="../media/image231.png"/><Relationship Id="rId7" Type="http://schemas.openxmlformats.org/officeDocument/2006/relationships/oleObject" Target="../embeddings/oleObject14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228.wmf"/><Relationship Id="rId11" Type="http://schemas.openxmlformats.org/officeDocument/2006/relationships/image" Target="../media/image246.png"/><Relationship Id="rId5" Type="http://schemas.openxmlformats.org/officeDocument/2006/relationships/oleObject" Target="../embeddings/oleObject148.bin"/><Relationship Id="rId10" Type="http://schemas.openxmlformats.org/officeDocument/2006/relationships/image" Target="../media/image230.wmf"/><Relationship Id="rId4" Type="http://schemas.openxmlformats.org/officeDocument/2006/relationships/image" Target="../media/image245.png"/><Relationship Id="rId9" Type="http://schemas.openxmlformats.org/officeDocument/2006/relationships/oleObject" Target="../embeddings/oleObject150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w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238.wmf"/><Relationship Id="rId4" Type="http://schemas.openxmlformats.org/officeDocument/2006/relationships/image" Target="../media/image232.wmf"/><Relationship Id="rId9" Type="http://schemas.openxmlformats.org/officeDocument/2006/relationships/oleObject" Target="../embeddings/oleObject154.bin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2.vml"/><Relationship Id="rId5" Type="http://schemas.openxmlformats.org/officeDocument/2006/relationships/image" Target="../media/image233.wmf"/><Relationship Id="rId4" Type="http://schemas.openxmlformats.org/officeDocument/2006/relationships/oleObject" Target="../embeddings/oleObject155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wmf"/><Relationship Id="rId3" Type="http://schemas.openxmlformats.org/officeDocument/2006/relationships/oleObject" Target="../embeddings/oleObject156.bin"/><Relationship Id="rId7" Type="http://schemas.openxmlformats.org/officeDocument/2006/relationships/oleObject" Target="../embeddings/oleObject15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243.wmf"/><Relationship Id="rId5" Type="http://schemas.openxmlformats.org/officeDocument/2006/relationships/oleObject" Target="../embeddings/oleObject157.bin"/><Relationship Id="rId4" Type="http://schemas.openxmlformats.org/officeDocument/2006/relationships/image" Target="../media/image242.wmf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0.bin"/><Relationship Id="rId3" Type="http://schemas.openxmlformats.org/officeDocument/2006/relationships/image" Target="../media/image248.png"/><Relationship Id="rId7" Type="http://schemas.openxmlformats.org/officeDocument/2006/relationships/image" Target="../media/image24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159.bin"/><Relationship Id="rId5" Type="http://schemas.openxmlformats.org/officeDocument/2006/relationships/image" Target="../media/image265.png"/><Relationship Id="rId10" Type="http://schemas.openxmlformats.org/officeDocument/2006/relationships/image" Target="../media/image273.png"/><Relationship Id="rId4" Type="http://schemas.openxmlformats.org/officeDocument/2006/relationships/image" Target="../media/image249.png"/><Relationship Id="rId9" Type="http://schemas.openxmlformats.org/officeDocument/2006/relationships/image" Target="../media/image246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5.vml"/><Relationship Id="rId5" Type="http://schemas.openxmlformats.org/officeDocument/2006/relationships/image" Target="../media/image267.png"/><Relationship Id="rId4" Type="http://schemas.openxmlformats.org/officeDocument/2006/relationships/image" Target="../media/image25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323369" y="8367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Book Antiqua" pitchFamily="18" charset="0"/>
              </a:rPr>
              <a:t>성공률 인 </a:t>
            </a:r>
            <a:r>
              <a:rPr lang="ko-KR" altLang="en-US" sz="2000" dirty="0" err="1">
                <a:latin typeface="Book Antiqua" pitchFamily="18" charset="0"/>
              </a:rPr>
              <a:t>베르누이분포의</a:t>
            </a:r>
            <a:r>
              <a:rPr lang="ko-KR" altLang="en-US" sz="2000" dirty="0">
                <a:latin typeface="Book Antiqua" pitchFamily="18" charset="0"/>
              </a:rPr>
              <a:t> 평균과 분산은 성공률 </a:t>
            </a:r>
            <a:r>
              <a:rPr lang="en-US" altLang="ko-KR" sz="2000" i="1" dirty="0">
                <a:latin typeface="Book Antiqua" pitchFamily="18" charset="0"/>
              </a:rPr>
              <a:t>p</a:t>
            </a:r>
            <a:r>
              <a:rPr lang="ko-KR" altLang="en-US" sz="2000" dirty="0">
                <a:latin typeface="Book Antiqua" pitchFamily="18" charset="0"/>
              </a:rPr>
              <a:t>에 의하여 결정되는 것을 알 수 있다</a:t>
            </a:r>
            <a:r>
              <a:rPr lang="en-US" altLang="ko-KR" sz="2000" dirty="0">
                <a:latin typeface="Book Antiqua" pitchFamily="18" charset="0"/>
              </a:rPr>
              <a:t>. </a:t>
            </a:r>
            <a:r>
              <a:rPr lang="ko-KR" altLang="en-US" sz="2000" dirty="0">
                <a:latin typeface="Book Antiqua" pitchFamily="18" charset="0"/>
              </a:rPr>
              <a:t>이와 같이 확률분포를 결정짓는 상수를 확률분포의 </a:t>
            </a:r>
            <a:r>
              <a:rPr lang="ko-KR" altLang="en-US" sz="2000" b="1" dirty="0" err="1">
                <a:latin typeface="Book Antiqua" pitchFamily="18" charset="0"/>
              </a:rPr>
              <a:t>모수</a:t>
            </a:r>
            <a:r>
              <a:rPr lang="en-US" altLang="ko-KR" sz="2000" b="1" baseline="30000" dirty="0">
                <a:latin typeface="Book Antiqua" pitchFamily="18" charset="0"/>
              </a:rPr>
              <a:t>parameter</a:t>
            </a:r>
            <a:r>
              <a:rPr lang="ko-KR" altLang="en-US" sz="2000" dirty="0">
                <a:latin typeface="Book Antiqua" pitchFamily="18" charset="0"/>
              </a:rPr>
              <a:t>라 한다</a:t>
            </a:r>
            <a:r>
              <a:rPr lang="en-US" altLang="ko-KR" sz="2000" dirty="0">
                <a:latin typeface="Book Antiqua" pitchFamily="18" charset="0"/>
              </a:rPr>
              <a:t>.</a:t>
            </a:r>
          </a:p>
        </p:txBody>
      </p:sp>
      <p:sp>
        <p:nvSpPr>
          <p:cNvPr id="13" name="내용 개체 틀 1"/>
          <p:cNvSpPr txBox="1">
            <a:spLocks/>
          </p:cNvSpPr>
          <p:nvPr/>
        </p:nvSpPr>
        <p:spPr bwMode="auto">
          <a:xfrm>
            <a:off x="323369" y="2762331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 err="1">
                <a:latin typeface="Book Antiqua" pitchFamily="18" charset="0"/>
              </a:rPr>
              <a:t>베르누이분포는</a:t>
            </a:r>
            <a:r>
              <a:rPr lang="ko-KR" altLang="en-US" sz="2000" dirty="0">
                <a:latin typeface="Book Antiqua" pitchFamily="18" charset="0"/>
              </a:rPr>
              <a:t> </a:t>
            </a:r>
            <a:r>
              <a:rPr lang="ko-KR" altLang="en-US" sz="2000" u="sng" dirty="0">
                <a:latin typeface="Book Antiqua" pitchFamily="18" charset="0"/>
              </a:rPr>
              <a:t>서로 상반되는 두 가지 결과로 구성된 통계실험</a:t>
            </a:r>
            <a:r>
              <a:rPr lang="en-US" altLang="ko-KR" sz="2000" dirty="0">
                <a:latin typeface="Book Antiqua" pitchFamily="18" charset="0"/>
              </a:rPr>
              <a:t>, </a:t>
            </a:r>
            <a:r>
              <a:rPr lang="ko-KR" altLang="en-US" sz="2000" dirty="0">
                <a:latin typeface="Book Antiqua" pitchFamily="18" charset="0"/>
              </a:rPr>
              <a:t>즉 </a:t>
            </a:r>
            <a:endParaRPr lang="en-US" altLang="ko-KR" sz="2000" dirty="0">
              <a:latin typeface="Book Antiqua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2000" dirty="0">
              <a:latin typeface="Book Antiqua" pitchFamily="18" charset="0"/>
            </a:endParaRPr>
          </a:p>
          <a:p>
            <a:pPr marL="461963" indent="76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Book Antiqua" pitchFamily="18" charset="0"/>
              </a:rPr>
              <a:t>  동전 던지기의 앞면과 뒷면</a:t>
            </a:r>
            <a:r>
              <a:rPr lang="en-US" altLang="ko-KR" sz="2000" dirty="0">
                <a:latin typeface="Book Antiqua" pitchFamily="18" charset="0"/>
              </a:rPr>
              <a:t>, </a:t>
            </a:r>
          </a:p>
          <a:p>
            <a:pPr marL="461963" indent="76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Book Antiqua" pitchFamily="18" charset="0"/>
              </a:rPr>
              <a:t>  전기회로 스위치의 </a:t>
            </a:r>
            <a:r>
              <a:rPr lang="en-US" altLang="ko-KR" sz="2000" dirty="0">
                <a:latin typeface="Book Antiqua" pitchFamily="18" charset="0"/>
              </a:rPr>
              <a:t>ON</a:t>
            </a:r>
            <a:r>
              <a:rPr lang="ko-KR" altLang="en-US" sz="2000" dirty="0">
                <a:latin typeface="Book Antiqua" pitchFamily="18" charset="0"/>
              </a:rPr>
              <a:t>과 </a:t>
            </a:r>
            <a:r>
              <a:rPr lang="en-US" altLang="ko-KR" sz="2000" dirty="0">
                <a:latin typeface="Book Antiqua" pitchFamily="18" charset="0"/>
              </a:rPr>
              <a:t>OFF, </a:t>
            </a:r>
          </a:p>
          <a:p>
            <a:pPr marL="461963" indent="76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Book Antiqua" pitchFamily="18" charset="0"/>
              </a:rPr>
              <a:t>  설문조사의 </a:t>
            </a:r>
            <a:r>
              <a:rPr lang="en-US" altLang="ko-KR" sz="2000" dirty="0">
                <a:latin typeface="Book Antiqua" pitchFamily="18" charset="0"/>
              </a:rPr>
              <a:t>YES</a:t>
            </a:r>
            <a:r>
              <a:rPr lang="ko-KR" altLang="en-US" sz="2000" dirty="0">
                <a:latin typeface="Book Antiqua" pitchFamily="18" charset="0"/>
              </a:rPr>
              <a:t>와 </a:t>
            </a:r>
            <a:r>
              <a:rPr lang="en-US" altLang="ko-KR" sz="2000" dirty="0">
                <a:latin typeface="Book Antiqua" pitchFamily="18" charset="0"/>
              </a:rPr>
              <a:t>NO, </a:t>
            </a:r>
          </a:p>
          <a:p>
            <a:pPr marL="461963" indent="762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Book Antiqua" pitchFamily="18" charset="0"/>
              </a:rPr>
              <a:t>  상품의 불량품과 양품 </a:t>
            </a:r>
            <a:endParaRPr lang="en-US" altLang="ko-KR" sz="2000" dirty="0">
              <a:latin typeface="Book Antiqua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ko-KR" sz="2000" dirty="0">
              <a:latin typeface="Book Antiqua" pitchFamily="18" charset="0"/>
            </a:endParaRPr>
          </a:p>
          <a:p>
            <a:pPr marL="0" indent="0">
              <a:buNone/>
            </a:pPr>
            <a:r>
              <a:rPr lang="ko-KR" altLang="en-US" sz="2000" dirty="0" smtClean="0">
                <a:latin typeface="Book Antiqua" pitchFamily="18" charset="0"/>
              </a:rPr>
              <a:t>     등과 </a:t>
            </a:r>
            <a:r>
              <a:rPr lang="ko-KR" altLang="en-US" sz="2000" dirty="0">
                <a:latin typeface="Book Antiqua" pitchFamily="18" charset="0"/>
              </a:rPr>
              <a:t>같은 경우의 확률모형에 사용된다</a:t>
            </a:r>
            <a:r>
              <a:rPr lang="en-US" altLang="ko-KR" sz="2000" dirty="0">
                <a:latin typeface="Book Antiqua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1226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와이블분포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624" y="836712"/>
            <a:ext cx="828680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>
                <a:latin typeface="+mn-ea"/>
                <a:ea typeface="+mn-ea"/>
              </a:rPr>
              <a:t>와이블이</a:t>
            </a:r>
            <a:r>
              <a:rPr lang="ko-KR" altLang="en-US" dirty="0" smtClean="0">
                <a:latin typeface="+mn-ea"/>
                <a:ea typeface="+mn-ea"/>
              </a:rPr>
              <a:t> 재료의 파괴강도를 분석하는 과정에서 고안한 확률분포이며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다음과 같은 경우에 확률모형을 설명하기 위하여 많이 사용한다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endParaRPr lang="en-US" altLang="ko-KR" dirty="0" smtClean="0">
              <a:latin typeface="+mn-ea"/>
              <a:ea typeface="+mn-ea"/>
            </a:endParaRPr>
          </a:p>
          <a:p>
            <a:pPr marL="660400" indent="-190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금속 및 복합 재료의 강도</a:t>
            </a:r>
            <a:endParaRPr lang="en-US" altLang="ko-KR" dirty="0" smtClean="0">
              <a:latin typeface="+mn-ea"/>
              <a:ea typeface="+mn-ea"/>
            </a:endParaRPr>
          </a:p>
          <a:p>
            <a:pPr marL="660400" indent="-190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전자 및 기계부품의 수명</a:t>
            </a:r>
            <a:endParaRPr lang="en-US" altLang="ko-KR" dirty="0" smtClean="0">
              <a:latin typeface="+mn-ea"/>
              <a:ea typeface="+mn-ea"/>
            </a:endParaRPr>
          </a:p>
          <a:p>
            <a:pPr marL="660400" indent="-19050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의료사고와 같은 재해에 대비하기 위한 재해보험</a:t>
            </a:r>
            <a:endParaRPr lang="en-US" altLang="ko-KR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248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와이블분포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67543" y="892078"/>
            <a:ext cx="8110399" cy="1762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685800" y="1075740"/>
                <a:ext cx="7703457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err="1">
                    <a:latin typeface="+mn-ea"/>
                    <a:ea typeface="+mn-ea"/>
                  </a:rPr>
                  <a:t>와이블분포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Weibull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상태공간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en-US" altLang="ko-KR" sz="2000" i="1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={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: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&gt;0}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에서 다음 확률밀도함수를 갖는 확률분포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이때 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X </a:t>
                </a:r>
                <a:r>
                  <a:rPr lang="en-US" altLang="ko-KR" sz="2000" i="1" dirty="0">
                    <a:latin typeface="Book Antiqua" pitchFamily="18" charset="0"/>
                  </a:rPr>
                  <a:t>~ </a:t>
                </a:r>
                <a:r>
                  <a:rPr lang="en-US" altLang="ko-KR" sz="2000" dirty="0">
                    <a:latin typeface="Book Antiqua" pitchFamily="18" charset="0"/>
                  </a:rPr>
                  <a:t>Wei</a:t>
                </a:r>
                <a:r>
                  <a:rPr lang="en-US" altLang="ko-KR" sz="2000" i="1" dirty="0">
                    <a:latin typeface="Book Antiqua" pitchFamily="18" charset="0"/>
                  </a:rPr>
                  <a:t>(</a:t>
                </a:r>
                <a:r>
                  <a:rPr lang="en-US" altLang="ko-KR" sz="2000" i="1" dirty="0">
                    <a:latin typeface="Symbol" pitchFamily="18" charset="2"/>
                  </a:rPr>
                  <a:t>a</a:t>
                </a:r>
                <a:r>
                  <a:rPr lang="en-US" altLang="ko-KR" sz="2000" i="1" dirty="0">
                    <a:latin typeface="Book Antiqua" pitchFamily="18" charset="0"/>
                  </a:rPr>
                  <a:t>, </a:t>
                </a:r>
                <a:r>
                  <a:rPr lang="en-US" altLang="ko-KR" sz="2000" i="1" dirty="0">
                    <a:latin typeface="Symbol" pitchFamily="18" charset="2"/>
                  </a:rPr>
                  <a:t>b</a:t>
                </a:r>
                <a:r>
                  <a:rPr lang="en-US" altLang="ko-KR" sz="2000" i="1" dirty="0">
                    <a:latin typeface="Book Antiqua" pitchFamily="18" charset="0"/>
                  </a:rPr>
                  <a:t>)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로 </a:t>
                </a:r>
                <a:r>
                  <a:rPr lang="ko-KR" altLang="en-US" sz="2000" dirty="0">
                    <a:latin typeface="+mn-ea"/>
                    <a:ea typeface="+mn-ea"/>
                  </a:rPr>
                  <a:t>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여기서 </a:t>
                </a:r>
                <a:r>
                  <a:rPr lang="en-US" altLang="ko-KR" sz="2000" i="1" dirty="0" smtClean="0">
                    <a:latin typeface="Symbol" pitchFamily="18" charset="2"/>
                  </a:rPr>
                  <a:t>a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 </a:t>
                </a:r>
                <a:r>
                  <a:rPr lang="en-US" altLang="ko-KR" sz="2000" i="1" dirty="0">
                    <a:latin typeface="Book Antiqua" pitchFamily="18" charset="0"/>
                  </a:rPr>
                  <a:t>&gt; 0,  </a:t>
                </a:r>
                <a:r>
                  <a:rPr lang="en-US" altLang="ko-KR" sz="2000" i="1" dirty="0">
                    <a:latin typeface="Symbol" pitchFamily="18" charset="2"/>
                  </a:rPr>
                  <a:t>b</a:t>
                </a:r>
                <a:r>
                  <a:rPr lang="en-US" altLang="ko-KR" sz="2000" i="1" dirty="0">
                    <a:latin typeface="Book Antiqua" pitchFamily="18" charset="0"/>
                  </a:rPr>
                  <a:t> &gt; 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0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323439"/>
              </a:xfrm>
              <a:prstGeom prst="rect">
                <a:avLst/>
              </a:prstGeom>
              <a:blipFill rotWithShape="1">
                <a:blip r:embed="rId2"/>
                <a:stretch>
                  <a:fillRect l="-871" t="-2294" b="-7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73624" y="3402112"/>
            <a:ext cx="8286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v"/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/>
              <a:t>일반적으로</a:t>
            </a:r>
            <a:r>
              <a:rPr lang="en-US" altLang="ko-KR" dirty="0"/>
              <a:t> </a:t>
            </a:r>
            <a:r>
              <a:rPr lang="ko-KR" altLang="en-US" dirty="0" err="1"/>
              <a:t>와이블</a:t>
            </a:r>
            <a:r>
              <a:rPr lang="ko-KR" altLang="en-US" dirty="0"/>
              <a:t> 분포는 다음과 같이 양의 비대칭인 분포를 이룬다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91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896" y="4002424"/>
            <a:ext cx="7206804" cy="227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43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와이블분포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077556" y="764704"/>
            <a:ext cx="6518780" cy="5622566"/>
            <a:chOff x="593702" y="709316"/>
            <a:chExt cx="6786610" cy="5853574"/>
          </a:xfrm>
        </p:grpSpPr>
        <p:graphicFrame>
          <p:nvGraphicFramePr>
            <p:cNvPr id="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02371851"/>
                </p:ext>
              </p:extLst>
            </p:nvPr>
          </p:nvGraphicFramePr>
          <p:xfrm>
            <a:off x="2059012" y="709316"/>
            <a:ext cx="5321300" cy="3254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920" name="Equation" r:id="rId3" imgW="3568680" imgH="2234880" progId="Equation.DSMT4">
                    <p:embed/>
                  </p:oleObj>
                </mc:Choice>
                <mc:Fallback>
                  <p:oleObj name="Equation" r:id="rId3" imgW="3568680" imgH="223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59012" y="709316"/>
                          <a:ext cx="5321300" cy="3254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4777704"/>
                </p:ext>
              </p:extLst>
            </p:nvPr>
          </p:nvGraphicFramePr>
          <p:xfrm>
            <a:off x="2109811" y="4198639"/>
            <a:ext cx="5056187" cy="719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921" name="Equation" r:id="rId5" imgW="3390840" imgH="495000" progId="Equation.DSMT4">
                    <p:embed/>
                  </p:oleObj>
                </mc:Choice>
                <mc:Fallback>
                  <p:oleObj name="Equation" r:id="rId5" imgW="3390840" imgH="4950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811" y="4198639"/>
                          <a:ext cx="5056187" cy="7191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Box 9"/>
            <p:cNvSpPr txBox="1"/>
            <p:nvPr/>
          </p:nvSpPr>
          <p:spPr>
            <a:xfrm>
              <a:off x="593702" y="5235553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b="1" dirty="0" smtClean="0">
                  <a:latin typeface="+mn-ea"/>
                  <a:ea typeface="+mn-ea"/>
                </a:rPr>
                <a:t>①</a:t>
              </a:r>
              <a:r>
                <a:rPr lang="ko-KR" altLang="en-US" dirty="0" smtClean="0">
                  <a:latin typeface="+mn-ea"/>
                  <a:ea typeface="+mn-ea"/>
                </a:rPr>
                <a:t> 평균 </a:t>
              </a:r>
              <a:r>
                <a:rPr lang="en-US" altLang="ko-KR" dirty="0" smtClean="0">
                  <a:latin typeface="+mn-ea"/>
                  <a:ea typeface="+mn-ea"/>
                </a:rPr>
                <a:t>:</a:t>
              </a:r>
              <a:endParaRPr lang="ko-KR" altLang="en-US" i="1" dirty="0">
                <a:latin typeface="+mn-ea"/>
                <a:ea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3702" y="5941671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b="1" dirty="0" smtClean="0">
                  <a:latin typeface="+mn-ea"/>
                  <a:ea typeface="+mn-ea"/>
                </a:rPr>
                <a:t>②</a:t>
              </a:r>
              <a:r>
                <a:rPr lang="ko-KR" altLang="en-US" dirty="0" smtClean="0">
                  <a:latin typeface="+mn-ea"/>
                  <a:ea typeface="+mn-ea"/>
                </a:rPr>
                <a:t> 분산 </a:t>
              </a:r>
              <a:r>
                <a:rPr lang="en-US" altLang="ko-KR" dirty="0" smtClean="0">
                  <a:latin typeface="+mn-ea"/>
                  <a:ea typeface="+mn-ea"/>
                </a:rPr>
                <a:t>:</a:t>
              </a:r>
              <a:endParaRPr lang="ko-KR" altLang="en-US" i="1" dirty="0">
                <a:latin typeface="+mn-ea"/>
                <a:ea typeface="+mn-ea"/>
              </a:endParaRPr>
            </a:p>
          </p:txBody>
        </p:sp>
        <p:graphicFrame>
          <p:nvGraphicFramePr>
            <p:cNvPr id="1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6161686"/>
                </p:ext>
              </p:extLst>
            </p:nvPr>
          </p:nvGraphicFramePr>
          <p:xfrm>
            <a:off x="1787252" y="5030026"/>
            <a:ext cx="2966978" cy="15328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2922" name="Equation" r:id="rId7" imgW="2082600" imgH="1091880" progId="Equation.DSMT4">
                    <p:embed/>
                  </p:oleObj>
                </mc:Choice>
                <mc:Fallback>
                  <p:oleObj name="Equation" r:id="rId7" imgW="2082600" imgH="1091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87252" y="5030026"/>
                          <a:ext cx="2966978" cy="153286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33629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와이블분포</a:t>
            </a:r>
            <a:endParaRPr lang="ko-KR" altLang="en-US" dirty="0"/>
          </a:p>
        </p:txBody>
      </p:sp>
      <p:graphicFrame>
        <p:nvGraphicFramePr>
          <p:cNvPr id="1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790329"/>
              </p:ext>
            </p:extLst>
          </p:nvPr>
        </p:nvGraphicFramePr>
        <p:xfrm>
          <a:off x="1691680" y="879823"/>
          <a:ext cx="2371725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47" name="Equation" r:id="rId3" imgW="1587240" imgH="266400" progId="Equation.DSMT4">
                  <p:embed/>
                </p:oleObj>
              </mc:Choice>
              <mc:Fallback>
                <p:oleObj name="Equation" r:id="rId3" imgW="1587240" imgH="266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879823"/>
                        <a:ext cx="2371725" cy="38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74764" y="710563"/>
            <a:ext cx="8286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분포함수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4130" y="1387974"/>
                <a:ext cx="8440318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 &gt;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시간이 흐름에 따라 시스템의 위험률이 시간의 멱승에 비례하면서 증가</a:t>
                </a:r>
                <a:endParaRPr lang="en-US" altLang="ko-KR" dirty="0" smtClean="0">
                  <a:latin typeface="+mn-ea"/>
                  <a:ea typeface="+mn-ea"/>
                </a:endParaRPr>
              </a:p>
              <a:p>
                <a:pPr indent="29210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0 &lt;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&lt;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</a:t>
                </a:r>
                <a:r>
                  <a:rPr lang="en-US" altLang="ko-KR" i="1" dirty="0" smtClean="0">
                    <a:latin typeface="Book Antiqua" pitchFamily="18" charset="0"/>
                  </a:rPr>
                  <a:t>x </a:t>
                </a:r>
                <a:r>
                  <a:rPr lang="en-US" altLang="ko-KR" i="1" dirty="0">
                    <a:latin typeface="Book Antiqua" pitchFamily="18" charset="0"/>
                  </a:rPr>
                  <a:t>= 0</a:t>
                </a:r>
                <a:r>
                  <a:rPr lang="ko-KR" altLang="en-US" dirty="0" smtClean="0">
                    <a:latin typeface="+mn-ea"/>
                    <a:ea typeface="+mn-ea"/>
                  </a:rPr>
                  <a:t>부근에서 급격히 증가한다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indent="29210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고장률은 지수분포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l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= 1/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ko-KR" dirty="0">
                        <a:latin typeface="Book Antiqua" pitchFamily="18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와 같이 일정하다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30" y="1387974"/>
                <a:ext cx="8440318" cy="1421928"/>
              </a:xfrm>
              <a:prstGeom prst="rect">
                <a:avLst/>
              </a:prstGeom>
              <a:blipFill rotWithShape="1">
                <a:blip r:embed="rId5"/>
                <a:stretch>
                  <a:fillRect l="-506" t="-429" b="-38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164130" y="3159212"/>
            <a:ext cx="844031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 err="1" smtClean="0">
                <a:latin typeface="+mn-ea"/>
                <a:ea typeface="+mn-ea"/>
              </a:rPr>
              <a:t>모수</a:t>
            </a:r>
            <a:r>
              <a:rPr lang="en-US" altLang="ko-KR" dirty="0" smtClean="0">
                <a:latin typeface="+mn-ea"/>
                <a:ea typeface="+mn-ea"/>
              </a:rPr>
              <a:t>                     </a:t>
            </a:r>
            <a:r>
              <a:rPr lang="ko-KR" altLang="en-US" dirty="0" smtClean="0">
                <a:latin typeface="+mn-ea"/>
                <a:ea typeface="+mn-ea"/>
              </a:rPr>
              <a:t>이면 와이블분포는 </a:t>
            </a:r>
            <a:r>
              <a:rPr lang="ko-KR" altLang="en-US" b="1" dirty="0" err="1" smtClean="0">
                <a:latin typeface="+mn-ea"/>
                <a:ea typeface="+mn-ea"/>
              </a:rPr>
              <a:t>레일리</a:t>
            </a:r>
            <a:r>
              <a:rPr lang="ko-KR" altLang="en-US" b="1" dirty="0" smtClean="0">
                <a:latin typeface="+mn-ea"/>
                <a:ea typeface="+mn-ea"/>
              </a:rPr>
              <a:t> 분포</a:t>
            </a:r>
            <a:r>
              <a:rPr lang="en-US" b="1" baseline="30000" dirty="0" smtClean="0">
                <a:latin typeface="+mn-ea"/>
                <a:ea typeface="+mn-ea"/>
              </a:rPr>
              <a:t> Rayleigh distribution</a:t>
            </a:r>
            <a:r>
              <a:rPr lang="ko-KR" altLang="en-US" dirty="0" smtClean="0">
                <a:latin typeface="+mn-ea"/>
                <a:ea typeface="+mn-ea"/>
              </a:rPr>
              <a:t>가 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085219"/>
              </p:ext>
            </p:extLst>
          </p:nvPr>
        </p:nvGraphicFramePr>
        <p:xfrm>
          <a:off x="1118204" y="3167116"/>
          <a:ext cx="1538288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48" name="Equation" r:id="rId6" imgW="1028520" imgH="253800" progId="Equation.DSMT4">
                  <p:embed/>
                </p:oleObj>
              </mc:Choice>
              <mc:Fallback>
                <p:oleObj name="Equation" r:id="rId6" imgW="10285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8204" y="3167116"/>
                        <a:ext cx="1538288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665771"/>
              </p:ext>
            </p:extLst>
          </p:nvPr>
        </p:nvGraphicFramePr>
        <p:xfrm>
          <a:off x="2935015" y="4073624"/>
          <a:ext cx="2713038" cy="622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49" name="Equation" r:id="rId8" imgW="1676160" imgH="393480" progId="Equation.DSMT4">
                  <p:embed/>
                </p:oleObj>
              </mc:Choice>
              <mc:Fallback>
                <p:oleObj name="Equation" r:id="rId8" imgW="1676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015" y="4073624"/>
                        <a:ext cx="2713038" cy="6227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2573412" y="3857600"/>
            <a:ext cx="3366740" cy="11462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48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와이블분포</a:t>
            </a:r>
            <a:endParaRPr lang="ko-KR" altLang="en-US" dirty="0"/>
          </a:p>
        </p:txBody>
      </p:sp>
      <p:pic>
        <p:nvPicPr>
          <p:cNvPr id="294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845994"/>
            <a:ext cx="8725376" cy="3306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79390" y="4221088"/>
            <a:ext cx="78042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(a)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박테리아의 생존시간을 </a:t>
            </a:r>
            <a:r>
              <a:rPr lang="en-US" altLang="ko-KR" sz="17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라 하면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, </a:t>
            </a:r>
            <a:r>
              <a:rPr lang="ko-KR" altLang="en-US" sz="1700" spc="-15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모수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600" i="1" dirty="0">
                <a:latin typeface="Symbol" pitchFamily="18" charset="2"/>
              </a:rPr>
              <a:t>a</a:t>
            </a:r>
            <a:r>
              <a:rPr lang="en-US" altLang="ko-KR" sz="1600" i="1" dirty="0">
                <a:latin typeface="Book Antiqua" pitchFamily="18" charset="0"/>
              </a:rPr>
              <a:t> = 5, </a:t>
            </a:r>
            <a:r>
              <a:rPr lang="en-US" altLang="ko-KR" sz="1600" i="1" dirty="0">
                <a:latin typeface="Symbol" pitchFamily="18" charset="2"/>
              </a:rPr>
              <a:t>b</a:t>
            </a:r>
            <a:r>
              <a:rPr lang="en-US" altLang="ko-KR" sz="1600" dirty="0">
                <a:latin typeface="Book Antiqua" pitchFamily="18" charset="0"/>
              </a:rPr>
              <a:t> </a:t>
            </a:r>
            <a:r>
              <a:rPr lang="en-US" altLang="ko-KR" sz="1600" i="1" dirty="0">
                <a:latin typeface="Book Antiqua" pitchFamily="18" charset="0"/>
              </a:rPr>
              <a:t>= 3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인 와이블 분포에 따르므로 분포함수와 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618908"/>
              </p:ext>
            </p:extLst>
          </p:nvPr>
        </p:nvGraphicFramePr>
        <p:xfrm>
          <a:off x="2873358" y="4910054"/>
          <a:ext cx="4021138" cy="140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30" name="Equation" r:id="rId4" imgW="2692080" imgH="965160" progId="Equation.DSMT4">
                  <p:embed/>
                </p:oleObj>
              </mc:Choice>
              <mc:Fallback>
                <p:oleObj name="Equation" r:id="rId4" imgW="269208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3358" y="4910054"/>
                        <a:ext cx="4021138" cy="140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020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와이블분포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9390" y="836669"/>
            <a:ext cx="78042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(b)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평균과 </a:t>
            </a:r>
            <a:r>
              <a:rPr lang="ko-KR" altLang="en-US" sz="1700" spc="-15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중위수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그리고 분산은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812285"/>
              </p:ext>
            </p:extLst>
          </p:nvPr>
        </p:nvGraphicFramePr>
        <p:xfrm>
          <a:off x="1995662" y="1355428"/>
          <a:ext cx="3626100" cy="60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98" name="Equation" r:id="rId3" imgW="2552400" imgH="431640" progId="Equation.DSMT4">
                  <p:embed/>
                </p:oleObj>
              </mc:Choice>
              <mc:Fallback>
                <p:oleObj name="Equation" r:id="rId3" imgW="25524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95662" y="1355428"/>
                        <a:ext cx="3626100" cy="6043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직사각형 18"/>
          <p:cNvSpPr/>
          <p:nvPr/>
        </p:nvSpPr>
        <p:spPr>
          <a:xfrm>
            <a:off x="1309101" y="1510852"/>
            <a:ext cx="688009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평균 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</a:t>
            </a:r>
            <a:endParaRPr lang="ko-KR" altLang="en-US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1119323"/>
              </p:ext>
            </p:extLst>
          </p:nvPr>
        </p:nvGraphicFramePr>
        <p:xfrm>
          <a:off x="2020578" y="2132856"/>
          <a:ext cx="5974557" cy="6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99" name="Equation" r:id="rId5" imgW="4305240" imgH="507960" progId="Equation.DSMT4">
                  <p:embed/>
                </p:oleObj>
              </mc:Choice>
              <mc:Fallback>
                <p:oleObj name="Equation" r:id="rId5" imgW="430524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0578" y="2132856"/>
                        <a:ext cx="5974557" cy="6939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356235"/>
              </p:ext>
            </p:extLst>
          </p:nvPr>
        </p:nvGraphicFramePr>
        <p:xfrm>
          <a:off x="2280801" y="3004866"/>
          <a:ext cx="5798487" cy="1000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00" name="Equation" r:id="rId7" imgW="4165560" imgH="736560" progId="Equation.DSMT4">
                  <p:embed/>
                </p:oleObj>
              </mc:Choice>
              <mc:Fallback>
                <p:oleObj name="Equation" r:id="rId7" imgW="416556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0801" y="3004866"/>
                        <a:ext cx="5798487" cy="10001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293445" y="2310782"/>
            <a:ext cx="672075" cy="345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분산 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</a:t>
            </a:r>
            <a:endParaRPr lang="ko-KR" altLang="en-US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00908" y="3146115"/>
            <a:ext cx="866244" cy="3457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700" spc="-150" dirty="0" err="1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중위수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</a:t>
            </a:r>
            <a:endParaRPr lang="ko-KR" altLang="en-US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394951"/>
            <a:ext cx="8304242" cy="34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</a:t>
            </a:r>
            <a:r>
              <a:rPr lang="en-US" altLang="ko-KR" sz="17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en-US" altLang="ko-KR" sz="1700" i="1" spc="-150" baseline="-2500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0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94205"/>
              </p:ext>
            </p:extLst>
          </p:nvPr>
        </p:nvGraphicFramePr>
        <p:xfrm>
          <a:off x="1525872" y="4869160"/>
          <a:ext cx="6209528" cy="10153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01" name="Equation" r:id="rId9" imgW="4394160" imgH="736560" progId="Equation.DSMT4">
                  <p:embed/>
                </p:oleObj>
              </mc:Choice>
              <mc:Fallback>
                <p:oleObj name="Equation" r:id="rId9" imgW="439416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5872" y="4869160"/>
                        <a:ext cx="6209528" cy="101539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971600" y="6099393"/>
            <a:ext cx="787219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약 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7.2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분 안에 박테리아의 </a:t>
            </a:r>
            <a:r>
              <a:rPr lang="en-US" altLang="ko-KR" sz="17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95%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가 죽는다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53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파레토분포</a:t>
            </a:r>
            <a:endParaRPr lang="ko-KR" altLang="en-US" dirty="0">
              <a:latin typeface="Book Antiqua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3624" y="836712"/>
            <a:ext cx="864652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0838" indent="-350838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 err="1" smtClean="0">
                <a:latin typeface="+mn-ea"/>
                <a:ea typeface="+mn-ea"/>
              </a:rPr>
              <a:t>파레토</a:t>
            </a:r>
            <a:r>
              <a:rPr lang="ko-KR" altLang="en-US" dirty="0" smtClean="0">
                <a:latin typeface="+mn-ea"/>
                <a:ea typeface="+mn-ea"/>
              </a:rPr>
              <a:t> 분포는 경제적 효율성과 수입의 재분배에 대한 연구에서 사용된 확률모형이지만 게임이론과 공학에도 다음과 같이 자연 환경적 현상에 대한 확률모형에 적용된다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pPr marL="350838" indent="-350838">
              <a:lnSpc>
                <a:spcPct val="120000"/>
              </a:lnSpc>
            </a:pPr>
            <a:endParaRPr lang="en-US" altLang="ko-KR" dirty="0" smtClean="0">
              <a:latin typeface="+mn-ea"/>
              <a:ea typeface="+mn-ea"/>
            </a:endParaRPr>
          </a:p>
          <a:p>
            <a:pPr marL="550863" indent="-200025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최대 풍속</a:t>
            </a:r>
          </a:p>
          <a:p>
            <a:pPr marL="550863" indent="-200025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최대 강우량 </a:t>
            </a:r>
            <a:endParaRPr lang="en-US" altLang="ko-KR" dirty="0" smtClean="0">
              <a:latin typeface="+mn-ea"/>
              <a:ea typeface="+mn-ea"/>
            </a:endParaRPr>
          </a:p>
          <a:p>
            <a:pPr marL="550863" indent="-200025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지진 혹은 산불과 같은 자연 재해의 규모</a:t>
            </a:r>
            <a:endParaRPr lang="en-US" altLang="ko-KR" dirty="0" smtClean="0">
              <a:latin typeface="+mn-ea"/>
              <a:ea typeface="+mn-ea"/>
            </a:endParaRPr>
          </a:p>
          <a:p>
            <a:pPr marL="550863" indent="-200025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+mn-ea"/>
                <a:ea typeface="+mn-ea"/>
              </a:rPr>
              <a:t>유전 지역에서 오일 매장량</a:t>
            </a:r>
            <a:endParaRPr lang="en-US" altLang="ko-KR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9557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파레토분포</a:t>
            </a:r>
            <a:endParaRPr lang="ko-KR" altLang="en-US" dirty="0">
              <a:latin typeface="Book Antiqua" pitchFamily="18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67543" y="892078"/>
            <a:ext cx="8110399" cy="17622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/>
              <p:cNvSpPr/>
              <p:nvPr/>
            </p:nvSpPr>
            <p:spPr>
              <a:xfrm>
                <a:off x="685800" y="1075740"/>
                <a:ext cx="7703457" cy="132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err="1">
                    <a:latin typeface="+mn-ea"/>
                    <a:ea typeface="+mn-ea"/>
                  </a:rPr>
                  <a:t>파레토분포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Pareto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의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상태공간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&gt;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}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에서 다음 확률밀도함수를 갖는 확률분포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이때</a:t>
                </a:r>
                <a:r>
                  <a:rPr lang="en-US" altLang="ko-KR" sz="2000" i="1" dirty="0">
                    <a:latin typeface="Book Antiqua" pitchFamily="18" charset="0"/>
                  </a:rPr>
                  <a:t>X ~ </a:t>
                </a:r>
                <a:r>
                  <a:rPr lang="en-US" altLang="ko-KR" sz="2000" dirty="0">
                    <a:latin typeface="Book Antiqua" pitchFamily="18" charset="0"/>
                  </a:rPr>
                  <a:t>Pareto</a:t>
                </a:r>
                <a:r>
                  <a:rPr lang="en-US" altLang="ko-KR" sz="2000" i="1" dirty="0">
                    <a:latin typeface="Book Antiqua" pitchFamily="18" charset="0"/>
                  </a:rPr>
                  <a:t>(</a:t>
                </a:r>
                <a:r>
                  <a:rPr lang="en-US" altLang="ko-KR" sz="2000" i="1" dirty="0">
                    <a:latin typeface="Symbol" pitchFamily="18" charset="2"/>
                  </a:rPr>
                  <a:t>a</a:t>
                </a:r>
                <a:r>
                  <a:rPr lang="en-US" altLang="ko-KR" sz="2000" i="1" dirty="0">
                    <a:latin typeface="Book Antiqua" pitchFamily="18" charset="0"/>
                  </a:rPr>
                  <a:t>, </a:t>
                </a:r>
                <a:r>
                  <a:rPr lang="en-US" altLang="ko-KR" sz="2000" i="1" dirty="0">
                    <a:latin typeface="Symbol" pitchFamily="18" charset="2"/>
                  </a:rPr>
                  <a:t>b</a:t>
                </a:r>
                <a:r>
                  <a:rPr lang="en-US" altLang="ko-KR" sz="2000" i="1" dirty="0">
                    <a:latin typeface="Book Antiqua" pitchFamily="18" charset="0"/>
                  </a:rPr>
                  <a:t>)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로 </a:t>
                </a:r>
                <a:r>
                  <a:rPr lang="ko-KR" altLang="en-US" sz="2000" dirty="0">
                    <a:latin typeface="+mn-ea"/>
                    <a:ea typeface="+mn-ea"/>
                  </a:rPr>
                  <a:t>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endParaRPr lang="en-US" altLang="ko-KR" sz="2000" dirty="0" smtClean="0">
                  <a:latin typeface="+mn-ea"/>
                  <a:ea typeface="+mn-ea"/>
                </a:endParaRPr>
              </a:p>
              <a:p>
                <a:r>
                  <a:rPr lang="ko-KR" altLang="en-US" sz="2000" dirty="0" smtClean="0">
                    <a:latin typeface="+mn-ea"/>
                    <a:ea typeface="+mn-ea"/>
                  </a:rPr>
                  <a:t>여기서</a:t>
                </a:r>
                <a:r>
                  <a:rPr lang="en-US" altLang="ko-KR" sz="2000" i="1" dirty="0">
                    <a:latin typeface="Symbol" pitchFamily="18" charset="2"/>
                  </a:rPr>
                  <a:t>a</a:t>
                </a:r>
                <a:r>
                  <a:rPr lang="en-US" altLang="ko-KR" sz="2000" i="1" dirty="0">
                    <a:latin typeface="Book Antiqua" pitchFamily="18" charset="0"/>
                  </a:rPr>
                  <a:t> &gt; 0,  </a:t>
                </a:r>
                <a:r>
                  <a:rPr lang="en-US" altLang="ko-KR" sz="2000" i="1" dirty="0">
                    <a:latin typeface="Symbol" pitchFamily="18" charset="2"/>
                  </a:rPr>
                  <a:t>b</a:t>
                </a:r>
                <a:r>
                  <a:rPr lang="en-US" altLang="ko-KR" sz="2000" i="1" dirty="0">
                    <a:latin typeface="Book Antiqua" pitchFamily="18" charset="0"/>
                  </a:rPr>
                  <a:t> &gt; 0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직사각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329275"/>
              </a:xfrm>
              <a:prstGeom prst="rect">
                <a:avLst/>
              </a:prstGeom>
              <a:blipFill rotWithShape="1">
                <a:blip r:embed="rId3"/>
                <a:stretch>
                  <a:fillRect l="-871" t="-2283" b="-73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973852"/>
              </p:ext>
            </p:extLst>
          </p:nvPr>
        </p:nvGraphicFramePr>
        <p:xfrm>
          <a:off x="2938246" y="3313449"/>
          <a:ext cx="2751137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6" name="Equation" r:id="rId4" imgW="1841500" imgH="660400" progId="Equation.DSMT4">
                  <p:embed/>
                </p:oleObj>
              </mc:Choice>
              <mc:Fallback>
                <p:oleObj name="Equation" r:id="rId4" imgW="1841500" imgH="6604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246" y="3313449"/>
                        <a:ext cx="2751137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2517732" y="3118730"/>
            <a:ext cx="3494761" cy="139039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50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파레토분포</a:t>
            </a:r>
            <a:endParaRPr lang="ko-KR" altLang="en-US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9305" y="838453"/>
                <a:ext cx="83582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모양을 결정하는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형상모수이고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:r>
                  <a:rPr lang="en-US" altLang="ko-KR" i="1" dirty="0" smtClean="0">
                    <a:latin typeface="Symbol" pitchFamily="18" charset="2"/>
                  </a:rPr>
                  <a:t>b</a:t>
                </a:r>
                <a:r>
                  <a:rPr lang="ko-KR" altLang="en-US" dirty="0" smtClean="0">
                    <a:latin typeface="+mn-ea"/>
                    <a:ea typeface="+mn-ea"/>
                  </a:rPr>
                  <a:t>는 시작하는 위치를 나타내는 위치모수이다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5" y="838453"/>
                <a:ext cx="8358246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437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7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99" y="1678584"/>
            <a:ext cx="7353302" cy="240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25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파레토분포</a:t>
            </a:r>
            <a:endParaRPr lang="ko-KR" altLang="en-US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9305" y="838453"/>
                <a:ext cx="83582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는</a:t>
                </a:r>
                <a:r>
                  <a:rPr lang="en-US" altLang="ko-KR" dirty="0">
                    <a:latin typeface="Cambria Math"/>
                    <a:ea typeface="+mn-ea"/>
                  </a:rPr>
                  <a:t> </a:t>
                </a:r>
                <a:r>
                  <a:rPr lang="ko-KR" altLang="en-US" dirty="0">
                    <a:latin typeface="Cambria Math"/>
                    <a:ea typeface="+mn-ea"/>
                  </a:rPr>
                  <a:t>분포의 산포도를 나타내는 척도로서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Cambria Math"/>
                    <a:ea typeface="+mn-ea"/>
                  </a:rPr>
                  <a:t>가 작을수록 분포의 꼬리가 두터워지며 산포가 커진다</a:t>
                </a:r>
                <a:r>
                  <a:rPr lang="en-US" altLang="ko-KR" dirty="0">
                    <a:latin typeface="Cambria Math"/>
                    <a:ea typeface="+mn-ea"/>
                  </a:rPr>
                  <a:t>.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05" y="838453"/>
                <a:ext cx="8358246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437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1116081" y="1604934"/>
            <a:ext cx="6583354" cy="4776394"/>
            <a:chOff x="428596" y="1285884"/>
            <a:chExt cx="6872317" cy="4986045"/>
          </a:xfrm>
        </p:grpSpPr>
        <p:graphicFrame>
          <p:nvGraphicFramePr>
            <p:cNvPr id="5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4354082"/>
                </p:ext>
              </p:extLst>
            </p:nvPr>
          </p:nvGraphicFramePr>
          <p:xfrm>
            <a:off x="1808163" y="1285884"/>
            <a:ext cx="5492750" cy="1941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70" name="Equation" r:id="rId4" imgW="3682800" imgH="1333440" progId="Equation.DSMT4">
                    <p:embed/>
                  </p:oleObj>
                </mc:Choice>
                <mc:Fallback>
                  <p:oleObj name="Equation" r:id="rId4" imgW="3682800" imgH="1333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8163" y="1285884"/>
                          <a:ext cx="5492750" cy="19415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53349331"/>
                </p:ext>
              </p:extLst>
            </p:nvPr>
          </p:nvGraphicFramePr>
          <p:xfrm>
            <a:off x="1857375" y="3314709"/>
            <a:ext cx="4033838" cy="1328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71" name="Equation" r:id="rId6" imgW="2705040" imgH="914400" progId="Equation.DSMT4">
                    <p:embed/>
                  </p:oleObj>
                </mc:Choice>
                <mc:Fallback>
                  <p:oleObj name="Equation" r:id="rId6" imgW="2705040" imgH="914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7375" y="3314709"/>
                          <a:ext cx="4033838" cy="13287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28596" y="5022844"/>
              <a:ext cx="1285884" cy="38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b="1" dirty="0" smtClean="0">
                  <a:latin typeface="+mn-ea"/>
                  <a:ea typeface="+mn-ea"/>
                </a:rPr>
                <a:t>①</a:t>
              </a:r>
              <a:r>
                <a:rPr lang="ko-KR" altLang="en-US" dirty="0" smtClean="0">
                  <a:latin typeface="+mn-ea"/>
                  <a:ea typeface="+mn-ea"/>
                </a:rPr>
                <a:t> 평균 </a:t>
              </a:r>
              <a:r>
                <a:rPr lang="en-US" altLang="ko-KR" dirty="0" smtClean="0">
                  <a:latin typeface="+mn-ea"/>
                  <a:ea typeface="+mn-ea"/>
                </a:rPr>
                <a:t>:</a:t>
              </a:r>
              <a:endParaRPr lang="ko-KR" altLang="en-US" i="1" dirty="0">
                <a:latin typeface="+mn-ea"/>
                <a:ea typeface="+mn-ea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8596" y="5728963"/>
              <a:ext cx="1285884" cy="385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b="1" dirty="0" smtClean="0">
                  <a:latin typeface="+mn-ea"/>
                  <a:ea typeface="+mn-ea"/>
                </a:rPr>
                <a:t>②</a:t>
              </a:r>
              <a:r>
                <a:rPr lang="ko-KR" altLang="en-US" dirty="0" smtClean="0">
                  <a:latin typeface="+mn-ea"/>
                  <a:ea typeface="+mn-ea"/>
                </a:rPr>
                <a:t> 분산 </a:t>
              </a:r>
              <a:r>
                <a:rPr lang="en-US" altLang="ko-KR" dirty="0" smtClean="0">
                  <a:latin typeface="+mn-ea"/>
                  <a:ea typeface="+mn-ea"/>
                </a:rPr>
                <a:t>:</a:t>
              </a:r>
              <a:endParaRPr lang="ko-KR" altLang="en-US" i="1" dirty="0">
                <a:latin typeface="+mn-ea"/>
                <a:ea typeface="+mn-ea"/>
              </a:endParaRPr>
            </a:p>
          </p:txBody>
        </p:sp>
        <p:graphicFrame>
          <p:nvGraphicFramePr>
            <p:cNvPr id="1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5112097"/>
                </p:ext>
              </p:extLst>
            </p:nvPr>
          </p:nvGraphicFramePr>
          <p:xfrm>
            <a:off x="1539150" y="4893980"/>
            <a:ext cx="2722562" cy="13779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0072" name="Equation" r:id="rId8" imgW="1828800" imgH="939600" progId="Equation.DSMT4">
                    <p:embed/>
                  </p:oleObj>
                </mc:Choice>
                <mc:Fallback>
                  <p:oleObj name="Equation" r:id="rId8" imgW="1828800" imgH="939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9150" y="4893980"/>
                          <a:ext cx="2722562" cy="13779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3440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323369" y="8367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Book Antiqua" pitchFamily="18" charset="0"/>
              </a:rPr>
              <a:t>관심의 대상이 되는 실험결과를 성공 그렇지 않은 결과를 실패라 하고</a:t>
            </a:r>
            <a:r>
              <a:rPr lang="en-US" altLang="ko-KR" sz="2000" dirty="0">
                <a:latin typeface="Book Antiqua" pitchFamily="18" charset="0"/>
              </a:rPr>
              <a:t>, </a:t>
            </a:r>
            <a:r>
              <a:rPr lang="ko-KR" altLang="en-US" sz="2000" dirty="0">
                <a:latin typeface="Book Antiqua" pitchFamily="18" charset="0"/>
              </a:rPr>
              <a:t>확률변수 </a:t>
            </a:r>
            <a:r>
              <a:rPr lang="en-US" altLang="ko-KR" sz="2000" i="1" dirty="0">
                <a:latin typeface="Book Antiqua" pitchFamily="18" charset="0"/>
              </a:rPr>
              <a:t>X</a:t>
            </a:r>
            <a:r>
              <a:rPr lang="ko-KR" altLang="en-US" sz="2000" dirty="0">
                <a:latin typeface="Book Antiqua" pitchFamily="18" charset="0"/>
              </a:rPr>
              <a:t>를 성공이면 </a:t>
            </a:r>
            <a:r>
              <a:rPr lang="en-US" altLang="ko-KR" sz="2000" i="1" dirty="0">
                <a:latin typeface="Book Antiqua" pitchFamily="18" charset="0"/>
              </a:rPr>
              <a:t>X = 1 </a:t>
            </a:r>
            <a:r>
              <a:rPr lang="ko-KR" altLang="en-US" sz="2000" dirty="0">
                <a:latin typeface="Book Antiqua" pitchFamily="18" charset="0"/>
              </a:rPr>
              <a:t>그리고 실패이면 </a:t>
            </a:r>
            <a:r>
              <a:rPr lang="en-US" altLang="ko-KR" sz="2000" i="1" dirty="0">
                <a:latin typeface="Book Antiqua" pitchFamily="18" charset="0"/>
              </a:rPr>
              <a:t>X = 0</a:t>
            </a:r>
            <a:r>
              <a:rPr lang="ko-KR" altLang="en-US" sz="2000" dirty="0">
                <a:latin typeface="Book Antiqua" pitchFamily="18" charset="0"/>
              </a:rPr>
              <a:t>으로 정의한다</a:t>
            </a:r>
            <a:r>
              <a:rPr lang="en-US" altLang="ko-KR" sz="2000" dirty="0">
                <a:latin typeface="Book Antiqua" pitchFamily="18" charset="0"/>
              </a:rPr>
              <a:t>. </a:t>
            </a:r>
          </a:p>
          <a:p>
            <a:pPr latinLnBrk="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latin typeface="Book Antiqua" pitchFamily="18" charset="0"/>
            </a:endParaRPr>
          </a:p>
          <a:p>
            <a:pPr marL="387350" indent="0" latinLnBrk="0">
              <a:lnSpc>
                <a:spcPct val="120000"/>
              </a:lnSpc>
              <a:buNone/>
            </a:pPr>
            <a:r>
              <a:rPr lang="ko-KR" altLang="en-US" sz="2000" dirty="0">
                <a:latin typeface="Book Antiqua" pitchFamily="18" charset="0"/>
              </a:rPr>
              <a:t>베르누이 실험을 독립적으로 반복하여 시행하는 과정을 </a:t>
            </a:r>
            <a:r>
              <a:rPr lang="ko-KR" altLang="en-US" sz="2000" b="1" dirty="0">
                <a:latin typeface="Book Antiqua" pitchFamily="18" charset="0"/>
              </a:rPr>
              <a:t>베르누이 시행</a:t>
            </a:r>
            <a:r>
              <a:rPr lang="en-US" altLang="ko-KR" sz="2000" b="1" baseline="30000" dirty="0">
                <a:latin typeface="Book Antiqua" pitchFamily="18" charset="0"/>
              </a:rPr>
              <a:t>Bernoulli trial</a:t>
            </a:r>
            <a:r>
              <a:rPr lang="ko-KR" altLang="en-US" sz="2000" dirty="0">
                <a:latin typeface="Book Antiqua" pitchFamily="18" charset="0"/>
              </a:rPr>
              <a:t>이라 한다</a:t>
            </a:r>
            <a:r>
              <a:rPr lang="en-US" altLang="ko-KR" sz="2000" dirty="0">
                <a:latin typeface="Book Antiqua" pitchFamily="18" charset="0"/>
              </a:rPr>
              <a:t>.</a:t>
            </a:r>
          </a:p>
          <a:p>
            <a:pPr marL="387350" indent="0" latinLnBrk="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latin typeface="Book Antiqua" pitchFamily="18" charset="0"/>
            </a:endParaRPr>
          </a:p>
          <a:p>
            <a:pPr marL="387350" indent="0" latinLnBrk="0">
              <a:lnSpc>
                <a:spcPct val="120000"/>
              </a:lnSpc>
              <a:buNone/>
            </a:pPr>
            <a:r>
              <a:rPr lang="ko-KR" altLang="en-US" sz="2000" dirty="0">
                <a:latin typeface="Book Antiqua" pitchFamily="18" charset="0"/>
              </a:rPr>
              <a:t>베르누이 시행은 다음 세 가지 가정에 기초한 반복시행을 나타낸다</a:t>
            </a:r>
            <a:r>
              <a:rPr lang="en-US" altLang="ko-KR" sz="2000" dirty="0">
                <a:latin typeface="Book Antiqua" pitchFamily="18" charset="0"/>
              </a:rPr>
              <a:t>.</a:t>
            </a:r>
          </a:p>
          <a:p>
            <a:pPr marL="387350" indent="0" latinLnBrk="0">
              <a:lnSpc>
                <a:spcPct val="120000"/>
              </a:lnSpc>
              <a:buFont typeface="Wingdings" panose="05000000000000000000" pitchFamily="2" charset="2"/>
              <a:buChar char="v"/>
            </a:pPr>
            <a:endParaRPr lang="en-US" altLang="ko-KR" sz="2000" dirty="0">
              <a:latin typeface="Book Antiqua" pitchFamily="18" charset="0"/>
            </a:endParaRPr>
          </a:p>
          <a:p>
            <a:pPr marL="387350" indent="0" latinLnBrk="0">
              <a:lnSpc>
                <a:spcPct val="120000"/>
              </a:lnSpc>
              <a:buNone/>
            </a:pPr>
            <a:endParaRPr lang="en-US" altLang="ko-KR" sz="2000" dirty="0">
              <a:latin typeface="Book Antiqua" pitchFamily="18" charset="0"/>
            </a:endParaRPr>
          </a:p>
        </p:txBody>
      </p:sp>
      <p:sp>
        <p:nvSpPr>
          <p:cNvPr id="4" name="내용 개체 틀 1"/>
          <p:cNvSpPr txBox="1">
            <a:spLocks/>
          </p:cNvSpPr>
          <p:nvPr/>
        </p:nvSpPr>
        <p:spPr bwMode="auto">
          <a:xfrm>
            <a:off x="783208" y="4581128"/>
            <a:ext cx="7821240" cy="1366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2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0" indent="-393700" latinLnBrk="0">
              <a:lnSpc>
                <a:spcPct val="120000"/>
              </a:lnSpc>
              <a:buFont typeface="+mj-ea"/>
              <a:buAutoNum type="circleNumDbPlain"/>
              <a:tabLst>
                <a:tab pos="444500" algn="l"/>
              </a:tabLst>
            </a:pPr>
            <a:r>
              <a:rPr lang="ko-KR" altLang="en-US" sz="2000" dirty="0" smtClean="0">
                <a:latin typeface="Book Antiqua" pitchFamily="18" charset="0"/>
              </a:rPr>
              <a:t>매 </a:t>
            </a:r>
            <a:r>
              <a:rPr lang="ko-KR" altLang="en-US" sz="2000" dirty="0">
                <a:latin typeface="Book Antiqua" pitchFamily="18" charset="0"/>
              </a:rPr>
              <a:t>시행에서 실험결과는 성공</a:t>
            </a:r>
            <a:r>
              <a:rPr lang="en-US" altLang="ko-KR" sz="2000" dirty="0">
                <a:latin typeface="Book Antiqua" pitchFamily="18" charset="0"/>
              </a:rPr>
              <a:t>(S)</a:t>
            </a:r>
            <a:r>
              <a:rPr lang="ko-KR" altLang="en-US" sz="2000" dirty="0">
                <a:latin typeface="Book Antiqua" pitchFamily="18" charset="0"/>
              </a:rPr>
              <a:t>과 실패</a:t>
            </a:r>
            <a:r>
              <a:rPr lang="en-US" altLang="ko-KR" sz="2000" dirty="0">
                <a:latin typeface="Book Antiqua" pitchFamily="18" charset="0"/>
              </a:rPr>
              <a:t>(F)</a:t>
            </a:r>
            <a:r>
              <a:rPr lang="ko-KR" altLang="en-US" sz="2000" dirty="0">
                <a:latin typeface="Book Antiqua" pitchFamily="18" charset="0"/>
              </a:rPr>
              <a:t> 두 가지뿐이다</a:t>
            </a:r>
            <a:r>
              <a:rPr lang="en-US" altLang="ko-KR" sz="2000" dirty="0">
                <a:latin typeface="Book Antiqua" pitchFamily="18" charset="0"/>
              </a:rPr>
              <a:t>.</a:t>
            </a:r>
          </a:p>
          <a:p>
            <a:pPr marL="393700" indent="-393700" latinLnBrk="0">
              <a:lnSpc>
                <a:spcPct val="120000"/>
              </a:lnSpc>
              <a:buFont typeface="+mj-ea"/>
              <a:buAutoNum type="circleNumDbPlain"/>
              <a:tabLst>
                <a:tab pos="444500" algn="l"/>
              </a:tabLst>
            </a:pPr>
            <a:r>
              <a:rPr lang="ko-KR" altLang="en-US" sz="2000" dirty="0" smtClean="0">
                <a:latin typeface="Book Antiqua" pitchFamily="18" charset="0"/>
              </a:rPr>
              <a:t>매 </a:t>
            </a:r>
            <a:r>
              <a:rPr lang="ko-KR" altLang="en-US" sz="2000" dirty="0">
                <a:latin typeface="Book Antiqua" pitchFamily="18" charset="0"/>
              </a:rPr>
              <a:t>시행에서 성공률은 동일하다</a:t>
            </a:r>
            <a:r>
              <a:rPr lang="en-US" altLang="ko-KR" sz="2000" dirty="0">
                <a:latin typeface="Book Antiqua" pitchFamily="18" charset="0"/>
              </a:rPr>
              <a:t>.</a:t>
            </a:r>
          </a:p>
          <a:p>
            <a:pPr marL="393700" indent="-393700" latinLnBrk="0">
              <a:lnSpc>
                <a:spcPct val="120000"/>
              </a:lnSpc>
              <a:buFont typeface="+mj-ea"/>
              <a:buAutoNum type="circleNumDbPlain"/>
              <a:tabLst>
                <a:tab pos="444500" algn="l"/>
              </a:tabLst>
            </a:pPr>
            <a:r>
              <a:rPr lang="ko-KR" altLang="en-US" sz="2000" dirty="0" smtClean="0">
                <a:latin typeface="Book Antiqua" pitchFamily="18" charset="0"/>
              </a:rPr>
              <a:t>각 </a:t>
            </a:r>
            <a:r>
              <a:rPr lang="ko-KR" altLang="en-US" sz="2000" dirty="0">
                <a:latin typeface="Book Antiqua" pitchFamily="18" charset="0"/>
              </a:rPr>
              <a:t>시행의 실험결과는 독립적이다</a:t>
            </a:r>
            <a:r>
              <a:rPr lang="en-US" altLang="ko-KR" sz="2000" dirty="0">
                <a:latin typeface="Book Antiqua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555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파레토분포</a:t>
            </a:r>
            <a:endParaRPr lang="ko-KR" altLang="en-US" dirty="0">
              <a:latin typeface="Book Antiqua" pitchFamily="18" charset="0"/>
            </a:endParaRPr>
          </a:p>
        </p:txBody>
      </p:sp>
      <p:pic>
        <p:nvPicPr>
          <p:cNvPr id="299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808558"/>
            <a:ext cx="8680451" cy="3318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357158" y="4421058"/>
            <a:ext cx="8501122" cy="1168182"/>
            <a:chOff x="357158" y="2714620"/>
            <a:chExt cx="8501122" cy="1168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57158" y="2714620"/>
                  <a:ext cx="8501122" cy="3629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(a) </a:t>
                  </a:r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보험지급금은</a:t>
                  </a:r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 </a:t>
                  </a:r>
                  <a:r>
                    <a:rPr lang="ko-KR" altLang="en-US" sz="1700" spc="-150" dirty="0" err="1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모수</a:t>
                  </a:r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= 3,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4</m:t>
                      </m:r>
                    </m:oMath>
                  </a14:m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인 파레토 분포에 따르므로 평균과 분산은 각각 다음과 같다</a:t>
                  </a:r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.</a:t>
                  </a:r>
                  <a:endPara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58" y="2714620"/>
                  <a:ext cx="8501122" cy="362984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502" t="-6667" b="-1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3" name="Object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74817943"/>
                    </p:ext>
                  </p:extLst>
                </p:nvPr>
              </p:nvGraphicFramePr>
              <p:xfrm>
                <a:off x="2940050" y="3268440"/>
                <a:ext cx="2987675" cy="6143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9022" name="Equation" r:id="rId5" imgW="2006280" imgH="419040" progId="Equation.DSMT4">
                        <p:embed/>
                      </p:oleObj>
                    </mc:Choice>
                    <mc:Fallback>
                      <p:oleObj name="Equation" r:id="rId5" imgW="2006280" imgH="4190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40050" y="3268440"/>
                              <a:ext cx="2987675" cy="61436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3" name="Object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74817943"/>
                    </p:ext>
                  </p:extLst>
                </p:nvPr>
              </p:nvGraphicFramePr>
              <p:xfrm>
                <a:off x="2940050" y="3268440"/>
                <a:ext cx="2987675" cy="61436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99012" name="Equation" r:id="rId7" imgW="2006280" imgH="419040" progId="Equation.DSMT4">
                        <p:embed/>
                      </p:oleObj>
                    </mc:Choice>
                    <mc:Fallback>
                      <p:oleObj name="Equation" r:id="rId7" imgW="2006280" imgH="4190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40050" y="3268440"/>
                              <a:ext cx="2987675" cy="614362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333686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파레토분포</a:t>
            </a:r>
            <a:endParaRPr lang="ko-KR" altLang="en-US" dirty="0">
              <a:latin typeface="Book Antiqua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7158" y="908050"/>
            <a:ext cx="85011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(b)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8319521"/>
              </p:ext>
            </p:extLst>
          </p:nvPr>
        </p:nvGraphicFramePr>
        <p:xfrm>
          <a:off x="3214697" y="1223536"/>
          <a:ext cx="271462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80" name="Equation" r:id="rId3" imgW="1815840" imgH="469800" progId="Equation.DSMT4">
                  <p:embed/>
                </p:oleObj>
              </mc:Choice>
              <mc:Fallback>
                <p:oleObj name="Equation" r:id="rId3" imgW="181584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97" y="1223536"/>
                        <a:ext cx="2714625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57158" y="2414604"/>
            <a:ext cx="850112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37590"/>
              </p:ext>
            </p:extLst>
          </p:nvPr>
        </p:nvGraphicFramePr>
        <p:xfrm>
          <a:off x="1468438" y="3014787"/>
          <a:ext cx="6207125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81" name="Equation" r:id="rId5" imgW="4152600" imgH="431640" progId="Equation.DSMT4">
                  <p:embed/>
                </p:oleObj>
              </mc:Choice>
              <mc:Fallback>
                <p:oleObj name="Equation" r:id="rId5" imgW="41526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3014787"/>
                        <a:ext cx="6207125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02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542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p:pic>
        <p:nvPicPr>
          <p:cNvPr id="205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58" y="811889"/>
            <a:ext cx="8909237" cy="312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9552" y="4098558"/>
                <a:ext cx="802520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2738" indent="-312738">
                  <a:tabLst>
                    <a:tab pos="322263" algn="l"/>
                  </a:tabLst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확률변수 </a:t>
                </a:r>
                <a:r>
                  <a:rPr lang="en-US" altLang="ko-KR" sz="1700" i="1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X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는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성공률이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𝑝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= 1/4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베르누이분포를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이루므로 확률질량함수는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098558"/>
                <a:ext cx="8025205" cy="615553"/>
              </a:xfrm>
              <a:prstGeom prst="rect">
                <a:avLst/>
              </a:prstGeom>
              <a:blipFill rotWithShape="1">
                <a:blip r:embed="rId4"/>
                <a:stretch>
                  <a:fillRect l="-532" t="-3960" b="-12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361424"/>
              </p:ext>
            </p:extLst>
          </p:nvPr>
        </p:nvGraphicFramePr>
        <p:xfrm>
          <a:off x="2976264" y="4961855"/>
          <a:ext cx="2601912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23" name="Equation" r:id="rId5" imgW="1828800" imgH="711200" progId="Equation.DSMT4">
                  <p:embed/>
                </p:oleObj>
              </mc:Choice>
              <mc:Fallback>
                <p:oleObj name="Equation" r:id="rId5" imgW="1828800" imgH="71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6264" y="4961855"/>
                        <a:ext cx="2601912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07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14400" y="836712"/>
                <a:ext cx="7650357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평균과 분산은 각각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836712"/>
                <a:ext cx="7650357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478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492404"/>
              </p:ext>
            </p:extLst>
          </p:nvPr>
        </p:nvGraphicFramePr>
        <p:xfrm>
          <a:off x="3436938" y="1340768"/>
          <a:ext cx="22574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36" name="Equation" r:id="rId4" imgW="1586811" imgH="393529" progId="Equation.DSMT4">
                  <p:embed/>
                </p:oleObj>
              </mc:Choice>
              <mc:Fallback>
                <p:oleObj name="Equation" r:id="rId4" imgW="1586811" imgH="393529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6938" y="1340768"/>
                        <a:ext cx="2257425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553" y="2348880"/>
                <a:ext cx="7632848" cy="134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22263" indent="-322263">
                  <a:lnSpc>
                    <a:spcPct val="12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번의 시행에서 꼭 한 번만 성공하는 경우 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: (1, 0, 0), (0, 1, 0), (0, 0, 1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)</a:t>
                </a:r>
                <a:b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</a:b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매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시행에서 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성공을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𝑆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실패를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𝐹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라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하면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𝑆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) = 1/4,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𝐹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) = 3/4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꼭 한 번만 성공하는 경우를 </a:t>
                </a:r>
                <a:r>
                  <a:rPr lang="en-US" altLang="ko-KR" sz="1700" i="1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S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와 </a:t>
                </a:r>
                <a:r>
                  <a:rPr lang="en-US" altLang="ko-KR" sz="1700" i="1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F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로 나타내면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𝑆𝐹𝐹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𝐹𝑆𝐹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𝐹𝐹𝑆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각 사행은 독립이므로 다음 확률을 얻는다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3" y="2348880"/>
                <a:ext cx="7632848" cy="1348446"/>
              </a:xfrm>
              <a:prstGeom prst="rect">
                <a:avLst/>
              </a:prstGeom>
              <a:blipFill rotWithShape="1">
                <a:blip r:embed="rId6"/>
                <a:stretch>
                  <a:fillRect l="-559" t="-450" b="-1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2677216"/>
              </p:ext>
            </p:extLst>
          </p:nvPr>
        </p:nvGraphicFramePr>
        <p:xfrm>
          <a:off x="2733675" y="3717032"/>
          <a:ext cx="3665538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37" name="Equation" r:id="rId7" imgW="2578100" imgH="1206500" progId="Equation.DSMT4">
                  <p:embed/>
                </p:oleObj>
              </mc:Choice>
              <mc:Fallback>
                <p:oleObj name="Equation" r:id="rId7" imgW="2578100" imgH="1206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3675" y="3717032"/>
                        <a:ext cx="3665538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89703" y="5774696"/>
            <a:ext cx="718269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따라서 구하고자 하는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확률은                                     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이다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ko-KR" altLang="en-US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9083107"/>
              </p:ext>
            </p:extLst>
          </p:nvPr>
        </p:nvGraphicFramePr>
        <p:xfrm>
          <a:off x="3758108" y="5691212"/>
          <a:ext cx="167798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38" name="Equation" r:id="rId9" imgW="1180588" imgH="393529" progId="Equation.DSMT4">
                  <p:embed/>
                </p:oleObj>
              </mc:Choice>
              <mc:Fallback>
                <p:oleObj name="Equation" r:id="rId9" imgW="1180588" imgH="393529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8108" y="5691212"/>
                        <a:ext cx="167798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732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1560" y="884312"/>
            <a:ext cx="7872040" cy="906288"/>
            <a:chOff x="611560" y="2780928"/>
            <a:chExt cx="7872040" cy="906288"/>
          </a:xfrm>
        </p:grpSpPr>
        <p:sp>
          <p:nvSpPr>
            <p:cNvPr id="11" name="순서도: 순차적 액세스 저장소 10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242084" y="3687216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3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spcBef>
                      <a:spcPts val="1200"/>
                    </a:spcBef>
                    <a:buSzPct val="90000"/>
                    <a:buNone/>
                    <a:defRPr/>
                  </a:pP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매회 성공률이 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1/4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인 베르누이 실험을 독립적으로 세 번 반복 시행하여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,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성공의 횟수를 확률변수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라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하자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.</a:t>
                  </a:r>
                  <a:endParaRPr lang="ko-KR" altLang="en-US" sz="2000" b="1" spc="-50" dirty="0">
                    <a:solidFill>
                      <a:srgbClr val="00A0C6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971" t="-7576" b="-10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59127" y="2205470"/>
                <a:ext cx="7657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표본공간 </a:t>
                </a:r>
                <a:r>
                  <a:rPr lang="en-US" altLang="ko-KR" dirty="0" smtClean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{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𝑆𝑆𝐹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𝑆𝐹𝑆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𝐹𝑆𝑆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𝑆𝐹𝐹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𝐹𝑆𝐹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𝐹𝐹𝑆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𝐹𝐹𝐹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}</m:t>
                    </m:r>
                  </m:oMath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7" y="2205470"/>
                <a:ext cx="765728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37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127" y="3707740"/>
                <a:ext cx="7657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각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표본점에</a:t>
                </a:r>
                <a:r>
                  <a:rPr lang="ko-KR" altLang="en-US" dirty="0" smtClean="0">
                    <a:latin typeface="+mn-ea"/>
                    <a:ea typeface="+mn-ea"/>
                  </a:rPr>
                  <a:t> 대한 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와 확률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7" y="3707740"/>
                <a:ext cx="7657289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637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2879310"/>
              </p:ext>
            </p:extLst>
          </p:nvPr>
        </p:nvGraphicFramePr>
        <p:xfrm>
          <a:off x="2488650" y="2637487"/>
          <a:ext cx="341312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69" name="Equation" r:id="rId7" imgW="2400120" imgH="393480" progId="Equation.DSMT4">
                  <p:embed/>
                </p:oleObj>
              </mc:Choice>
              <mc:Fallback>
                <p:oleObj name="Equation" r:id="rId7" imgW="24001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8650" y="2637487"/>
                        <a:ext cx="3413125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787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09" y="4232364"/>
            <a:ext cx="8165056" cy="142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626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127" y="836712"/>
                <a:ext cx="7657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+mn-ea"/>
                    <a:ea typeface="+mn-ea"/>
                  </a:rPr>
                  <a:t>베르누이 실험을 독립적으로 세 번 반복하여 성공한 횟수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확률분포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7" y="836712"/>
                <a:ext cx="765728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37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78820" y="2798180"/>
            <a:ext cx="742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조합의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수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1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6305890"/>
              </p:ext>
            </p:extLst>
          </p:nvPr>
        </p:nvGraphicFramePr>
        <p:xfrm>
          <a:off x="2031925" y="2738884"/>
          <a:ext cx="3332163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0" name="Equation" r:id="rId4" imgW="2412720" imgH="406080" progId="Equation.DSMT4">
                  <p:embed/>
                </p:oleObj>
              </mc:Choice>
              <mc:Fallback>
                <p:oleObj name="Equation" r:id="rId4" imgW="24127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1925" y="2738884"/>
                        <a:ext cx="3332163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007662"/>
              </p:ext>
            </p:extLst>
          </p:nvPr>
        </p:nvGraphicFramePr>
        <p:xfrm>
          <a:off x="743423" y="1296690"/>
          <a:ext cx="7500985" cy="114587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00197"/>
                <a:gridCol w="1500197"/>
                <a:gridCol w="1500197"/>
                <a:gridCol w="1500197"/>
                <a:gridCol w="1500197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X</a:t>
                      </a:r>
                      <a:endParaRPr lang="ko-KR" altLang="en-US" i="1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</a:tr>
              <a:tr h="775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P(X = x)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304829"/>
              </p:ext>
            </p:extLst>
          </p:nvPr>
        </p:nvGraphicFramePr>
        <p:xfrm>
          <a:off x="3945435" y="1725332"/>
          <a:ext cx="10668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1" name="Equation" r:id="rId6" imgW="774360" imgH="469800" progId="Equation.DSMT4">
                  <p:embed/>
                </p:oleObj>
              </mc:Choice>
              <mc:Fallback>
                <p:oleObj name="Equation" r:id="rId6" imgW="7743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5435" y="1725332"/>
                        <a:ext cx="1066800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1185345"/>
              </p:ext>
            </p:extLst>
          </p:nvPr>
        </p:nvGraphicFramePr>
        <p:xfrm>
          <a:off x="2442072" y="1725332"/>
          <a:ext cx="10699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2" name="Equation" r:id="rId8" imgW="774360" imgH="469800" progId="Equation.DSMT4">
                  <p:embed/>
                </p:oleObj>
              </mc:Choice>
              <mc:Fallback>
                <p:oleObj name="Equation" r:id="rId8" imgW="7743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072" y="1725332"/>
                        <a:ext cx="1069975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4797112"/>
              </p:ext>
            </p:extLst>
          </p:nvPr>
        </p:nvGraphicFramePr>
        <p:xfrm>
          <a:off x="5424985" y="1725332"/>
          <a:ext cx="10668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3" name="Equation" r:id="rId10" imgW="774360" imgH="469800" progId="Equation.DSMT4">
                  <p:embed/>
                </p:oleObj>
              </mc:Choice>
              <mc:Fallback>
                <p:oleObj name="Equation" r:id="rId10" imgW="7743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4985" y="1725332"/>
                        <a:ext cx="1066800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268436"/>
              </p:ext>
            </p:extLst>
          </p:nvPr>
        </p:nvGraphicFramePr>
        <p:xfrm>
          <a:off x="6996610" y="1725332"/>
          <a:ext cx="1068387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4" name="Equation" r:id="rId12" imgW="774360" imgH="469800" progId="Equation.DSMT4">
                  <p:embed/>
                </p:oleObj>
              </mc:Choice>
              <mc:Fallback>
                <p:oleObj name="Equation" r:id="rId12" imgW="7743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6610" y="1725332"/>
                        <a:ext cx="1068387" cy="63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620948"/>
              </p:ext>
            </p:extLst>
          </p:nvPr>
        </p:nvGraphicFramePr>
        <p:xfrm>
          <a:off x="743419" y="3838330"/>
          <a:ext cx="7500985" cy="114079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500197"/>
                <a:gridCol w="1500197"/>
                <a:gridCol w="1500197"/>
                <a:gridCol w="1500197"/>
                <a:gridCol w="1500197"/>
              </a:tblGrid>
              <a:tr h="353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X</a:t>
                      </a:r>
                      <a:endParaRPr lang="ko-KR" altLang="en-US" i="1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0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ysClr val="windowText" lastClr="000000"/>
                          </a:solidFill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</a:tr>
              <a:tr h="775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P(X = x)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 anchorCtr="1"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146676"/>
              </p:ext>
            </p:extLst>
          </p:nvPr>
        </p:nvGraphicFramePr>
        <p:xfrm>
          <a:off x="3840660" y="4250768"/>
          <a:ext cx="12763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5" name="Equation" r:id="rId14" imgW="927000" imgH="495000" progId="Equation.DSMT4">
                  <p:embed/>
                </p:oleObj>
              </mc:Choice>
              <mc:Fallback>
                <p:oleObj name="Equation" r:id="rId14" imgW="9270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0660" y="4250768"/>
                        <a:ext cx="1276350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311304"/>
              </p:ext>
            </p:extLst>
          </p:nvPr>
        </p:nvGraphicFramePr>
        <p:xfrm>
          <a:off x="2337297" y="4250768"/>
          <a:ext cx="1281113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6" name="Equation" r:id="rId16" imgW="927000" imgH="495000" progId="Equation.DSMT4">
                  <p:embed/>
                </p:oleObj>
              </mc:Choice>
              <mc:Fallback>
                <p:oleObj name="Equation" r:id="rId16" imgW="9270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7297" y="4250768"/>
                        <a:ext cx="1281113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178886"/>
              </p:ext>
            </p:extLst>
          </p:nvPr>
        </p:nvGraphicFramePr>
        <p:xfrm>
          <a:off x="5320210" y="4250768"/>
          <a:ext cx="1276350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7" name="Equation" r:id="rId18" imgW="927000" imgH="495000" progId="Equation.DSMT4">
                  <p:embed/>
                </p:oleObj>
              </mc:Choice>
              <mc:Fallback>
                <p:oleObj name="Equation" r:id="rId18" imgW="9270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0210" y="4250768"/>
                        <a:ext cx="1276350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24445"/>
              </p:ext>
            </p:extLst>
          </p:nvPr>
        </p:nvGraphicFramePr>
        <p:xfrm>
          <a:off x="6891835" y="4250768"/>
          <a:ext cx="1277937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8" name="Equation" r:id="rId20" imgW="927000" imgH="495000" progId="Equation.DSMT4">
                  <p:embed/>
                </p:oleObj>
              </mc:Choice>
              <mc:Fallback>
                <p:oleObj name="Equation" r:id="rId20" imgW="927000" imgH="495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1835" y="4250768"/>
                        <a:ext cx="1277937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78820" y="5445433"/>
                <a:ext cx="74215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확률함수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0" y="5445433"/>
                <a:ext cx="7421572" cy="369332"/>
              </a:xfrm>
              <a:prstGeom prst="rect">
                <a:avLst/>
              </a:prstGeom>
              <a:blipFill rotWithShape="1">
                <a:blip r:embed="rId22"/>
                <a:stretch>
                  <a:fillRect l="-657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2013997"/>
              </p:ext>
            </p:extLst>
          </p:nvPr>
        </p:nvGraphicFramePr>
        <p:xfrm>
          <a:off x="3470364" y="5234905"/>
          <a:ext cx="3544887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39" name="Equation" r:id="rId23" imgW="2387600" imgH="495300" progId="Equation.DSMT4">
                  <p:embed/>
                </p:oleObj>
              </mc:Choice>
              <mc:Fallback>
                <p:oleObj name="Equation" r:id="rId23" imgW="2387600" imgH="4953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0364" y="5234905"/>
                        <a:ext cx="3544887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485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5071" y="836712"/>
            <a:ext cx="7657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+mn-ea"/>
                <a:ea typeface="+mn-ea"/>
              </a:rPr>
              <a:t>확률함수의 구조 </a:t>
            </a:r>
            <a:r>
              <a:rPr lang="en-US" altLang="ko-KR" dirty="0">
                <a:latin typeface="+mn-ea"/>
                <a:ea typeface="+mn-ea"/>
              </a:rPr>
              <a:t>: 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46" y="1484784"/>
            <a:ext cx="3657600" cy="180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2" b="7430"/>
          <a:stretch/>
        </p:blipFill>
        <p:spPr bwMode="auto">
          <a:xfrm>
            <a:off x="5047059" y="2257402"/>
            <a:ext cx="1829197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55071" y="4005064"/>
                <a:ext cx="765728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+mn-ea"/>
                    <a:ea typeface="+mn-ea"/>
                  </a:rPr>
                  <a:t>매회 성공률이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베르누이 실험을 독립적으로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 반복 시행하여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성공의 횟수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확률질량함수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71" y="4005064"/>
                <a:ext cx="7657289" cy="646331"/>
              </a:xfrm>
              <a:prstGeom prst="rect">
                <a:avLst/>
              </a:prstGeom>
              <a:blipFill rotWithShape="1">
                <a:blip r:embed="rId5"/>
                <a:stretch>
                  <a:fillRect l="-477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직사각형 32"/>
          <p:cNvSpPr/>
          <p:nvPr/>
        </p:nvSpPr>
        <p:spPr>
          <a:xfrm>
            <a:off x="2195736" y="4821636"/>
            <a:ext cx="4421392" cy="119005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386989"/>
              </p:ext>
            </p:extLst>
          </p:nvPr>
        </p:nvGraphicFramePr>
        <p:xfrm>
          <a:off x="2595398" y="5029426"/>
          <a:ext cx="3704794" cy="735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19" name="Equation" r:id="rId6" imgW="2628900" imgH="533400" progId="Equation.DSMT4">
                  <p:embed/>
                </p:oleObj>
              </mc:Choice>
              <mc:Fallback>
                <p:oleObj name="Equation" r:id="rId6" imgW="2628900" imgH="533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5398" y="5029426"/>
                        <a:ext cx="3704794" cy="7358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208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543" y="892078"/>
            <a:ext cx="8110399" cy="1423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685800" y="1075740"/>
                <a:ext cx="770345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이항분포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binomial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매회 </a:t>
                </a:r>
                <a:r>
                  <a:rPr lang="ko-KR" altLang="en-US" sz="2000" dirty="0">
                    <a:latin typeface="+mn-ea"/>
                    <a:ea typeface="+mn-ea"/>
                  </a:rPr>
                  <a:t>성공률이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인 베르누이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실험을 </a:t>
                </a:r>
                <a:r>
                  <a:rPr lang="ko-KR" altLang="en-US" sz="2000" dirty="0">
                    <a:latin typeface="+mn-ea"/>
                    <a:ea typeface="+mn-ea"/>
                  </a:rPr>
                  <a:t>독립적으로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번 반복 시행하여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:r>
                  <a:rPr lang="ko-KR" altLang="en-US" sz="2000" dirty="0">
                    <a:latin typeface="+mn-ea"/>
                    <a:ea typeface="+mn-ea"/>
                  </a:rPr>
                  <a:t>성공의 횟수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확률분포이며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871" t="-2994" b="-9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611560" y="5457998"/>
            <a:ext cx="4298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latin typeface="+mn-ea"/>
                <a:ea typeface="+mn-ea"/>
              </a:rPr>
              <a:t>①</a:t>
            </a:r>
            <a:r>
              <a:rPr lang="ko-KR" altLang="en-US" dirty="0" smtClean="0">
                <a:latin typeface="+mn-ea"/>
                <a:ea typeface="+mn-ea"/>
              </a:rPr>
              <a:t> 평균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en-US" altLang="ko-KR" i="1" dirty="0" smtClean="0">
                <a:latin typeface="Symbol" pitchFamily="18" charset="2"/>
              </a:rPr>
              <a:t>m</a:t>
            </a:r>
            <a:r>
              <a:rPr lang="en-US" altLang="ko-KR" i="1" dirty="0" smtClean="0">
                <a:latin typeface="Book Antiqua" pitchFamily="18" charset="0"/>
              </a:rPr>
              <a:t> </a:t>
            </a:r>
            <a:r>
              <a:rPr lang="en-US" altLang="ko-KR" i="1" dirty="0">
                <a:latin typeface="Book Antiqua" pitchFamily="18" charset="0"/>
              </a:rPr>
              <a:t>= np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latin typeface="+mn-ea"/>
                <a:ea typeface="+mn-ea"/>
              </a:rPr>
              <a:t>②</a:t>
            </a:r>
            <a:r>
              <a:rPr lang="ko-KR" altLang="en-US" dirty="0" smtClean="0">
                <a:latin typeface="+mn-ea"/>
                <a:ea typeface="+mn-ea"/>
              </a:rPr>
              <a:t> 분산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en-US" altLang="ko-KR" i="1" dirty="0" smtClean="0">
                <a:latin typeface="Symbol" pitchFamily="18" charset="2"/>
              </a:rPr>
              <a:t>s </a:t>
            </a:r>
            <a:r>
              <a:rPr lang="en-US" altLang="ko-KR" i="1" baseline="40000" dirty="0">
                <a:latin typeface="Book Antiqua" pitchFamily="18" charset="0"/>
              </a:rPr>
              <a:t>2</a:t>
            </a:r>
            <a:r>
              <a:rPr lang="en-US" altLang="ko-KR" i="1" dirty="0">
                <a:latin typeface="Book Antiqua" pitchFamily="18" charset="0"/>
              </a:rPr>
              <a:t> = np(1 - p)</a:t>
            </a:r>
            <a:endParaRPr lang="ko-KR" altLang="en-US" i="1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9513" y="2765944"/>
                <a:ext cx="8713662" cy="1311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(1, 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),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1, 2, …,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이라 할 때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이라 하면</a:t>
                </a:r>
                <a:r>
                  <a:rPr lang="en-US" altLang="ko-KR" dirty="0" smtClean="0">
                    <a:latin typeface="+mn-ea"/>
                    <a:ea typeface="+mn-ea"/>
                  </a:rPr>
                  <a:t>,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𝑖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가 취하는 값은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0</m:t>
                    </m:r>
                  </m:oMath>
                </a14:m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또는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이므로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는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 베르누이 시행을 독립적으로 반복할 때 성공의 횟수이다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br>
                  <a:rPr lang="en-US" altLang="ko-KR" dirty="0" smtClean="0">
                    <a:latin typeface="+mn-ea"/>
                    <a:ea typeface="+mn-ea"/>
                  </a:rPr>
                </a:br>
                <a:r>
                  <a:rPr lang="ko-KR" altLang="en-US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독립인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(1, 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),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1, 2, …,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에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대하여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3" y="2765944"/>
                <a:ext cx="8713662" cy="1311128"/>
              </a:xfrm>
              <a:prstGeom prst="rect">
                <a:avLst/>
              </a:prstGeom>
              <a:blipFill rotWithShape="1">
                <a:blip r:embed="rId5"/>
                <a:stretch>
                  <a:fillRect l="-420" t="-2326" b="-51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317169"/>
              </p:ext>
            </p:extLst>
          </p:nvPr>
        </p:nvGraphicFramePr>
        <p:xfrm>
          <a:off x="1043608" y="4293096"/>
          <a:ext cx="69818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38" name="Equation" r:id="rId6" imgW="4686120" imgH="533160" progId="Equation.DSMT4">
                  <p:embed/>
                </p:oleObj>
              </mc:Choice>
              <mc:Fallback>
                <p:oleObj name="Equation" r:id="rId6" imgW="468612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4293096"/>
                        <a:ext cx="6981825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769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1" y="838295"/>
            <a:ext cx="8842787" cy="335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39552" y="4452515"/>
                <a:ext cx="7992888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5600" indent="-355600">
                  <a:lnSpc>
                    <a:spcPct val="11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확률변수 </a:t>
                </a:r>
                <a:r>
                  <a:rPr lang="en-US" altLang="ko-KR" sz="17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X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불량률이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0.05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집적회로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10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개를 독립적으로 조사하여 불량품의 수를 나타낸다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는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모수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𝑛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10,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𝑝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0.05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이항분포에 따르고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확률질량함수는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452515"/>
                <a:ext cx="7992888" cy="955646"/>
              </a:xfrm>
              <a:prstGeom prst="rect">
                <a:avLst/>
              </a:prstGeom>
              <a:blipFill rotWithShape="1">
                <a:blip r:embed="rId4"/>
                <a:stretch>
                  <a:fillRect l="-534" t="-2548" b="-44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34962"/>
              </p:ext>
            </p:extLst>
          </p:nvPr>
        </p:nvGraphicFramePr>
        <p:xfrm>
          <a:off x="2471712" y="5636666"/>
          <a:ext cx="390048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62" name="Equation" r:id="rId5" imgW="2743200" imgH="380880" progId="Equation.DSMT4">
                  <p:embed/>
                </p:oleObj>
              </mc:Choice>
              <mc:Fallback>
                <p:oleObj name="Equation" r:id="rId5" imgW="274320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1712" y="5636666"/>
                        <a:ext cx="3900488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490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9552" y="836712"/>
                <a:ext cx="792671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33375" indent="-333375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모수가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𝑛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10,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𝑝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0.05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이항분포이므로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평균과 분산 그리고 표준편차는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836712"/>
                <a:ext cx="7926716" cy="615553"/>
              </a:xfrm>
              <a:prstGeom prst="rect">
                <a:avLst/>
              </a:prstGeom>
              <a:blipFill rotWithShape="1">
                <a:blip r:embed="rId3"/>
                <a:stretch>
                  <a:fillRect l="-538" t="-3960" b="-12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5682606"/>
              </p:ext>
            </p:extLst>
          </p:nvPr>
        </p:nvGraphicFramePr>
        <p:xfrm>
          <a:off x="1301605" y="1540196"/>
          <a:ext cx="681037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74" name="Equation" r:id="rId4" imgW="4572000" imgH="253800" progId="Equation.DSMT4">
                  <p:embed/>
                </p:oleObj>
              </mc:Choice>
              <mc:Fallback>
                <p:oleObj name="Equation" r:id="rId4" imgW="4572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605" y="1540196"/>
                        <a:ext cx="6810375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39552" y="2487986"/>
            <a:ext cx="842968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불량품이 두 개일 확률 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:</a:t>
            </a:r>
            <a:endParaRPr lang="ko-KR" altLang="en-US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7554932"/>
              </p:ext>
            </p:extLst>
          </p:nvPr>
        </p:nvGraphicFramePr>
        <p:xfrm>
          <a:off x="3191222" y="2420888"/>
          <a:ext cx="38290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175" name="Equation" r:id="rId6" imgW="2692080" imgH="380880" progId="Equation.DSMT4">
                  <p:embed/>
                </p:oleObj>
              </mc:Choice>
              <mc:Fallback>
                <p:oleObj name="Equation" r:id="rId6" imgW="269208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1222" y="2420888"/>
                        <a:ext cx="3829050" cy="5286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692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이항분포의 모양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1093" y="895470"/>
                <a:ext cx="8686996" cy="19082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79400" indent="-279400">
                  <a:spcBef>
                    <a:spcPts val="600"/>
                  </a:spcBef>
                </a:pPr>
                <a:r>
                  <a:rPr lang="en-US" altLang="ko-KR" dirty="0" smtClean="0">
                    <a:latin typeface="+mn-ea"/>
                    <a:ea typeface="+mn-ea"/>
                  </a:rPr>
                  <a:t>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&lt; 0.5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이항분포는 왼쪽으로 치우치고 오른쪽으로 긴 꼬리 모양을 가지는 양의 비대칭이며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</a:p>
              <a:p>
                <a:pPr marL="279400" indent="-279400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②</m:t>
                    </m:r>
                    <m:r>
                      <a:rPr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&gt; 0.5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오른쪽으로 치우치고 왼쪽으로 긴 꼬리 모양을 가지는 음의 비대칭인 분포를 이룬다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</a:p>
              <a:p>
                <a:pPr marL="279400" indent="-279400">
                  <a:spcBef>
                    <a:spcPts val="600"/>
                  </a:spcBef>
                </a:pP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/>
                        <a:ea typeface="+mn-ea"/>
                      </a:rPr>
                      <m:t>③</m:t>
                    </m:r>
                  </m:oMath>
                </a14:m>
                <a:r>
                  <a:rPr lang="en-US" altLang="ko-KR" i="1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0.5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이면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에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관계없이</m:t>
                    </m:r>
                    <m:r>
                      <a:rPr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/2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을 중심으로 좌우대칭이고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이 경우에 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대칭이항분포</a:t>
                </a:r>
                <a:r>
                  <a:rPr lang="en-US" altLang="ko-KR" b="1" baseline="30000" dirty="0" smtClean="0">
                    <a:latin typeface="+mn-ea"/>
                    <a:ea typeface="+mn-ea"/>
                  </a:rPr>
                  <a:t>symmetric binomial distribution</a:t>
                </a:r>
                <a:r>
                  <a:rPr lang="ko-KR" altLang="en-US" dirty="0" smtClean="0">
                    <a:latin typeface="+mn-ea"/>
                    <a:ea typeface="+mn-ea"/>
                  </a:rPr>
                  <a:t>라 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3" y="895470"/>
                <a:ext cx="8686996" cy="1908215"/>
              </a:xfrm>
              <a:prstGeom prst="rect">
                <a:avLst/>
              </a:prstGeom>
              <a:blipFill rotWithShape="1">
                <a:blip r:embed="rId2"/>
                <a:stretch>
                  <a:fillRect l="-632" t="-1597" b="-44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4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896" y="3153492"/>
            <a:ext cx="4518210" cy="300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49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4194" y="809409"/>
                <a:ext cx="8358246" cy="142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0, 1, 2, …,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일 때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다음과 같이 확률을 계산한다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290513" indent="11113">
                  <a:spcBef>
                    <a:spcPts val="1200"/>
                  </a:spcBef>
                </a:pPr>
                <a:r>
                  <a:rPr lang="en-US" altLang="ko-KR" dirty="0" smtClean="0">
                    <a:latin typeface="+mn-ea"/>
                    <a:ea typeface="+mn-ea"/>
                  </a:rPr>
                  <a:t>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–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− 1)</m:t>
                    </m:r>
                  </m:oMath>
                </a14:m>
                <a:endParaRPr lang="en-US" altLang="ko-KR" dirty="0" smtClean="0">
                  <a:latin typeface="+mn-ea"/>
                  <a:ea typeface="+mn-ea"/>
                </a:endParaRPr>
              </a:p>
              <a:p>
                <a:pPr marL="290513" indent="11113"/>
                <a:r>
                  <a:rPr lang="en-US" altLang="ko-KR" dirty="0" smtClean="0">
                    <a:latin typeface="+mn-ea"/>
                    <a:ea typeface="+mn-ea"/>
                  </a:rPr>
                  <a:t>②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–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− 1)</m:t>
                    </m:r>
                  </m:oMath>
                </a14:m>
                <a:endParaRPr lang="en-US" altLang="ko-KR" dirty="0" smtClean="0">
                  <a:latin typeface="+mn-ea"/>
                  <a:ea typeface="+mn-ea"/>
                </a:endParaRPr>
              </a:p>
              <a:p>
                <a:pPr marL="290513" indent="11113"/>
                <a:r>
                  <a:rPr lang="en-US" altLang="ko-KR" dirty="0" smtClean="0">
                    <a:latin typeface="+mn-ea"/>
                    <a:ea typeface="+mn-ea"/>
                  </a:rPr>
                  <a:t>③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≥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= 1 −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− 1) 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09409"/>
                <a:ext cx="8358246" cy="1421799"/>
              </a:xfrm>
              <a:prstGeom prst="rect">
                <a:avLst/>
              </a:prstGeom>
              <a:blipFill rotWithShape="1">
                <a:blip r:embed="rId2"/>
                <a:stretch>
                  <a:fillRect l="-511" t="-2146" b="-60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10" y="3595712"/>
            <a:ext cx="6934200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57134" y="3011482"/>
                <a:ext cx="76533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(5, 0.25)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1)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을 구하는 방법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34" y="3011482"/>
                <a:ext cx="765336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58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12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</a:t>
            </a:r>
            <a:r>
              <a:rPr lang="en-US" altLang="ko-KR" dirty="0"/>
              <a:t> </a:t>
            </a:r>
            <a:r>
              <a:rPr lang="ko-KR" altLang="en-US" dirty="0"/>
              <a:t>계산</a:t>
            </a:r>
          </a:p>
        </p:txBody>
      </p:sp>
      <p:pic>
        <p:nvPicPr>
          <p:cNvPr id="2160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51798"/>
            <a:ext cx="8810625" cy="2932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33222" y="3501008"/>
                <a:ext cx="4603978" cy="2185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5600" indent="-3556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𝐵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(10, 0.05)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55600" indent="-3556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5600" indent="-3556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5600" indent="-3556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(2)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많아야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개가 불량일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55600" indent="-3556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5600" indent="-3556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5600" indent="-3556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(3)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222" y="3501008"/>
                <a:ext cx="4603978" cy="2185214"/>
              </a:xfrm>
              <a:prstGeom prst="rect">
                <a:avLst/>
              </a:prstGeom>
              <a:blipFill rotWithShape="1">
                <a:blip r:embed="rId4"/>
                <a:stretch>
                  <a:fillRect l="-795" t="-1114" b="-2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496450"/>
              </p:ext>
            </p:extLst>
          </p:nvPr>
        </p:nvGraphicFramePr>
        <p:xfrm>
          <a:off x="1361850" y="4149080"/>
          <a:ext cx="3694186" cy="2740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28" name="Equation" r:id="rId5" imgW="2844720" imgH="215640" progId="Equation.DSMT4">
                  <p:embed/>
                </p:oleObj>
              </mc:Choice>
              <mc:Fallback>
                <p:oleObj name="Equation" r:id="rId5" imgW="284472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1850" y="4149080"/>
                        <a:ext cx="3694186" cy="2740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03116"/>
              </p:ext>
            </p:extLst>
          </p:nvPr>
        </p:nvGraphicFramePr>
        <p:xfrm>
          <a:off x="1361850" y="4941168"/>
          <a:ext cx="1517979" cy="274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29" name="Equation" r:id="rId7" imgW="1168200" imgH="215640" progId="Equation.DSMT4">
                  <p:embed/>
                </p:oleObj>
              </mc:Choice>
              <mc:Fallback>
                <p:oleObj name="Equation" r:id="rId7" imgW="1168200" imgH="215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1850" y="4941168"/>
                        <a:ext cx="1517979" cy="2740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8019807"/>
              </p:ext>
            </p:extLst>
          </p:nvPr>
        </p:nvGraphicFramePr>
        <p:xfrm>
          <a:off x="1361850" y="5729385"/>
          <a:ext cx="2870678" cy="579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0" name="Equation" r:id="rId9" imgW="2209680" imgH="457200" progId="Equation.DSMT4">
                  <p:embed/>
                </p:oleObj>
              </mc:Choice>
              <mc:Fallback>
                <p:oleObj name="Equation" r:id="rId9" imgW="22096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1850" y="5729385"/>
                        <a:ext cx="2870678" cy="579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320998"/>
              </p:ext>
            </p:extLst>
          </p:nvPr>
        </p:nvGraphicFramePr>
        <p:xfrm>
          <a:off x="5692059" y="3291800"/>
          <a:ext cx="3200421" cy="3017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00053"/>
                <a:gridCol w="400053"/>
                <a:gridCol w="800105"/>
                <a:gridCol w="800105"/>
                <a:gridCol w="800105"/>
              </a:tblGrid>
              <a:tr h="29410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Book Antiqua" pitchFamily="18" charset="0"/>
                        </a:rPr>
                        <a:t>p</a:t>
                      </a:r>
                      <a:endParaRPr lang="ko-KR" altLang="en-US" sz="16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294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1" dirty="0" smtClean="0">
                          <a:latin typeface="Book Antiqua" pitchFamily="18" charset="0"/>
                        </a:rPr>
                        <a:t>n</a:t>
                      </a:r>
                      <a:endParaRPr lang="ko-KR" altLang="en-US" sz="1600" i="1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i="1" dirty="0" smtClean="0">
                          <a:latin typeface="Book Antiqua" pitchFamily="18" charset="0"/>
                        </a:rPr>
                        <a:t>x</a:t>
                      </a:r>
                      <a:endParaRPr lang="ko-KR" altLang="en-US" sz="1600" i="1" dirty="0">
                        <a:latin typeface="Book Antiqua" pitchFamily="18" charset="0"/>
                      </a:endParaRPr>
                    </a:p>
                  </a:txBody>
                  <a:tcPr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0.05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D0E3"/>
                    </a:solidFill>
                  </a:tcPr>
                </a:tc>
              </a:tr>
              <a:tr h="2941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10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0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0.5987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29410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1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0.9139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99899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2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0.9885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99899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3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0.9990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</a:tr>
              <a:tr h="299899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0.9999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10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1.0000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4100">
                <a:tc>
                  <a:txBody>
                    <a:bodyPr/>
                    <a:lstStyle/>
                    <a:p>
                      <a:pPr latinLnBrk="1"/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6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1.0000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…</a:t>
                      </a:r>
                      <a:endParaRPr lang="ko-KR" altLang="en-US" sz="1600" dirty="0">
                        <a:latin typeface="Book Antiqua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1B8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96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독립인 두 이항확률변수의 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9512" y="836712"/>
                <a:ext cx="8358246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이고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가 독립이면</a:t>
                </a:r>
                <a:r>
                  <a:rPr lang="en-US" altLang="ko-KR" dirty="0" smtClean="0">
                    <a:latin typeface="+mn-ea"/>
                    <a:ea typeface="+mn-ea"/>
                  </a:rPr>
                  <a:t>,</a:t>
                </a:r>
                <a:r>
                  <a:rPr lang="en-US" altLang="ko-KR" i="1" dirty="0" smtClean="0">
                    <a:latin typeface="+mn-ea"/>
                    <a:ea typeface="+mn-ea"/>
                  </a:rPr>
                  <a:t> X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36712"/>
                <a:ext cx="8358246" cy="374526"/>
              </a:xfrm>
              <a:prstGeom prst="rect">
                <a:avLst/>
              </a:prstGeom>
              <a:blipFill rotWithShape="1">
                <a:blip r:embed="rId3"/>
                <a:stretch>
                  <a:fillRect l="-437"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467544" y="1196752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n-ea"/>
                <a:ea typeface="+mn-ea"/>
              </a:rPr>
              <a:t>전확률</a:t>
            </a:r>
            <a:r>
              <a:rPr lang="ko-KR" altLang="en-US" dirty="0" smtClean="0">
                <a:latin typeface="+mn-ea"/>
                <a:ea typeface="+mn-ea"/>
              </a:rPr>
              <a:t> 공식에 의해 다음을 얻는다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  <p:graphicFrame>
        <p:nvGraphicFramePr>
          <p:cNvPr id="1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82610"/>
              </p:ext>
            </p:extLst>
          </p:nvPr>
        </p:nvGraphicFramePr>
        <p:xfrm>
          <a:off x="1493738" y="1916832"/>
          <a:ext cx="5670550" cy="2325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76" name="Equation" r:id="rId4" imgW="3987720" imgH="1676160" progId="Equation.DSMT4">
                  <p:embed/>
                </p:oleObj>
              </mc:Choice>
              <mc:Fallback>
                <p:oleObj name="Equation" r:id="rId4" imgW="3987720" imgH="1676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3738" y="1916832"/>
                        <a:ext cx="5670550" cy="2325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623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표본비율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9512" y="836712"/>
                <a:ext cx="83582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번의 베르누이 실험에서 성공한 비율을 나타내며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이 비율을 </a:t>
                </a:r>
                <a:r>
                  <a:rPr lang="ko-KR" altLang="en-US" b="1" dirty="0">
                    <a:latin typeface="+mn-ea"/>
                    <a:ea typeface="+mn-ea"/>
                  </a:rPr>
                  <a:t>표본비율</a:t>
                </a:r>
                <a:r>
                  <a:rPr lang="en-US" altLang="ko-KR" b="1" baseline="30000" dirty="0">
                    <a:latin typeface="+mn-ea"/>
                    <a:ea typeface="+mn-ea"/>
                  </a:rPr>
                  <a:t>sample proportion</a:t>
                </a:r>
                <a:r>
                  <a:rPr lang="ko-KR" altLang="en-US" dirty="0">
                    <a:latin typeface="+mn-ea"/>
                    <a:ea typeface="+mn-ea"/>
                  </a:rPr>
                  <a:t>이라 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36712"/>
                <a:ext cx="8358246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437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9552" y="1556792"/>
                <a:ext cx="4071966" cy="465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</a:pPr>
                <a:r>
                  <a:rPr lang="ko-KR" altLang="en-US" b="1" dirty="0" smtClean="0">
                    <a:latin typeface="+mn-ea"/>
                    <a:ea typeface="+mn-ea"/>
                  </a:rPr>
                  <a:t>①</a:t>
                </a:r>
                <a:r>
                  <a:rPr lang="ko-KR" altLang="en-US" dirty="0" smtClean="0">
                    <a:latin typeface="+mn-ea"/>
                    <a:ea typeface="+mn-ea"/>
                  </a:rPr>
                  <a:t> 표본비율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평균 </a:t>
                </a:r>
                <a:r>
                  <a:rPr lang="en-US" altLang="ko-KR" dirty="0" smtClean="0">
                    <a:latin typeface="+mn-ea"/>
                    <a:ea typeface="+mn-ea"/>
                  </a:rPr>
                  <a:t>: </a:t>
                </a:r>
                <a:r>
                  <a:rPr lang="en-US" altLang="ko-KR" i="1" dirty="0" err="1" smtClean="0">
                    <a:latin typeface="Symbol" pitchFamily="18" charset="2"/>
                  </a:rPr>
                  <a:t>m</a:t>
                </a:r>
                <a:r>
                  <a:rPr lang="en-US" altLang="ko-KR" i="1" baseline="-25000" dirty="0" err="1" smtClean="0">
                    <a:latin typeface="Book Antiqua" pitchFamily="18" charset="0"/>
                  </a:rPr>
                  <a:t>Y</a:t>
                </a:r>
                <a:r>
                  <a:rPr lang="en-US" altLang="ko-KR" i="1" dirty="0" smtClean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= p</a:t>
                </a:r>
                <a:endParaRPr lang="en-US" altLang="ko-KR" i="1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556792"/>
                <a:ext cx="4071966" cy="465127"/>
              </a:xfrm>
              <a:prstGeom prst="rect">
                <a:avLst/>
              </a:prstGeom>
              <a:blipFill rotWithShape="1">
                <a:blip r:embed="rId4"/>
                <a:stretch>
                  <a:fillRect l="-1349" b="-207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539552" y="2132856"/>
            <a:ext cx="4397275" cy="546100"/>
            <a:chOff x="539552" y="2285364"/>
            <a:chExt cx="4397275" cy="546100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8" name="Object 2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7290268"/>
                    </p:ext>
                  </p:extLst>
                </p:nvPr>
              </p:nvGraphicFramePr>
              <p:xfrm>
                <a:off x="3131840" y="2285364"/>
                <a:ext cx="1804987" cy="546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8198" name="Equation" r:id="rId5" imgW="1269720" imgH="393480" progId="Equation.DSMT4">
                        <p:embed/>
                      </p:oleObj>
                    </mc:Choice>
                    <mc:Fallback>
                      <p:oleObj name="Equation" r:id="rId5" imgW="1269720" imgH="3934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31840" y="2285364"/>
                              <a:ext cx="1804987" cy="5461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8" name="Object 2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477290268"/>
                    </p:ext>
                  </p:extLst>
                </p:nvPr>
              </p:nvGraphicFramePr>
              <p:xfrm>
                <a:off x="3131840" y="2285364"/>
                <a:ext cx="1804987" cy="5461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18148" name="Equation" r:id="rId7" imgW="1269720" imgH="393480" progId="Equation.DSMT4">
                        <p:embed/>
                      </p:oleObj>
                    </mc:Choice>
                    <mc:Fallback>
                      <p:oleObj name="Equation" r:id="rId7" imgW="1269720" imgH="39348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131840" y="2285364"/>
                              <a:ext cx="1804987" cy="5461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39552" y="2285364"/>
                  <a:ext cx="4071966" cy="4550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</a:pPr>
                  <a:r>
                    <a:rPr lang="ko-KR" altLang="en-US" b="1" dirty="0" smtClean="0">
                      <a:latin typeface="+mn-ea"/>
                      <a:ea typeface="+mn-ea"/>
                    </a:rPr>
                    <a:t>②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 표본비율 </a:t>
                  </a:r>
                  <a14:m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의 분산 </a:t>
                  </a:r>
                  <a:r>
                    <a:rPr lang="en-US" altLang="ko-KR" dirty="0" smtClean="0">
                      <a:latin typeface="+mn-ea"/>
                      <a:ea typeface="+mn-ea"/>
                    </a:rPr>
                    <a:t>:  </a:t>
                  </a:r>
                  <a:endParaRPr lang="ko-KR" altLang="en-US" i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52" y="2285364"/>
                  <a:ext cx="4071966" cy="455061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1349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2244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00" y="3573016"/>
            <a:ext cx="5384800" cy="2685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초기하분포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/>
              <p:cNvSpPr/>
              <p:nvPr/>
            </p:nvSpPr>
            <p:spPr>
              <a:xfrm>
                <a:off x="179512" y="836712"/>
                <a:ext cx="8215370" cy="14671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ko-KR" altLang="en-US" dirty="0" smtClean="0">
                    <a:latin typeface="+mn-ea"/>
                    <a:ea typeface="+mn-ea"/>
                  </a:rPr>
                  <a:t>모집단은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개의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𝑖𝑡𝑒𝑚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으로 구성된다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ko-KR" altLang="en-US" dirty="0" smtClean="0">
                    <a:latin typeface="+mn-ea"/>
                    <a:ea typeface="+mn-ea"/>
                  </a:rPr>
                  <a:t>각 </a:t>
                </a:r>
                <a:r>
                  <a:rPr lang="en-US" altLang="ko-KR" dirty="0" smtClean="0">
                    <a:latin typeface="+mn-ea"/>
                    <a:ea typeface="+mn-ea"/>
                  </a:rPr>
                  <a:t>item</a:t>
                </a:r>
                <a:r>
                  <a:rPr lang="ko-KR" altLang="en-US" dirty="0" smtClean="0">
                    <a:latin typeface="+mn-ea"/>
                    <a:ea typeface="+mn-ea"/>
                  </a:rPr>
                  <a:t>은 성공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과 실패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로 구성되며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모집단 안에 성공의 개수는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이고 실패의 개수는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spcBef>
                    <a:spcPts val="1000"/>
                  </a:spcBef>
                  <a:buFont typeface="+mj-lt"/>
                  <a:buAutoNum type="arabicPeriod"/>
                </a:pPr>
                <a:r>
                  <a:rPr lang="ko-KR" altLang="en-US" dirty="0" smtClean="0">
                    <a:latin typeface="+mn-ea"/>
                    <a:ea typeface="+mn-ea"/>
                  </a:rPr>
                  <a:t>모집단으로부터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개의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𝑖𝑡𝑒𝑚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을 선정한다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직사각형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36712"/>
                <a:ext cx="8215370" cy="1467197"/>
              </a:xfrm>
              <a:prstGeom prst="rect">
                <a:avLst/>
              </a:prstGeom>
              <a:blipFill rotWithShape="1">
                <a:blip r:embed="rId3"/>
                <a:stretch>
                  <a:fillRect l="-742" t="-3320" b="-66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23528" y="2708920"/>
                <a:ext cx="84296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표본으로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선정된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개의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𝑖𝑡𝑒𝑚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안에 포함된 성공의 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관한 확률분포를 모수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초기하분포</a:t>
                </a:r>
                <a:r>
                  <a:rPr lang="en-US" b="1" baseline="30000" dirty="0" err="1" smtClean="0">
                    <a:latin typeface="+mn-ea"/>
                    <a:ea typeface="+mn-ea"/>
                  </a:rPr>
                  <a:t>hypergeometric</a:t>
                </a:r>
                <a:r>
                  <a:rPr lang="en-US" b="1" baseline="30000" dirty="0" smtClean="0">
                    <a:latin typeface="+mn-ea"/>
                    <a:ea typeface="+mn-ea"/>
                  </a:rPr>
                  <a:t> distribution</a:t>
                </a:r>
                <a:r>
                  <a:rPr lang="ko-KR" altLang="en-US" dirty="0" smtClean="0">
                    <a:latin typeface="+mn-ea"/>
                    <a:ea typeface="+mn-ea"/>
                  </a:rPr>
                  <a:t>라 하고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𝐻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으로 나타낸다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2708920"/>
                <a:ext cx="8429684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578" t="-3774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40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초기하분포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4764" y="853704"/>
                <a:ext cx="8429684" cy="2595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중에서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개의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𝑖𝑡𝑒𝑚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을 꺼내는 방법의 수 </a:t>
                </a:r>
                <a:r>
                  <a:rPr lang="en-US" altLang="ko-KR" dirty="0" smtClean="0">
                    <a:latin typeface="+mn-ea"/>
                    <a:ea typeface="+mn-ea"/>
                  </a:rPr>
                  <a:t>:</a:t>
                </a:r>
              </a:p>
              <a:p>
                <a:endParaRPr lang="en-US" altLang="ko-KR" dirty="0" smtClean="0">
                  <a:latin typeface="+mn-ea"/>
                  <a:ea typeface="+mn-ea"/>
                </a:endParaRPr>
              </a:p>
              <a:p>
                <a:endParaRPr lang="en-US" altLang="ko-KR" dirty="0" smtClean="0">
                  <a:latin typeface="+mn-ea"/>
                  <a:ea typeface="+mn-ea"/>
                </a:endParaRPr>
              </a:p>
              <a:p>
                <a:pPr indent="304800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개 안에 포함된 성공의 개수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개 중에서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개를 꺼내는 방법의 수 </a:t>
                </a:r>
                <a:r>
                  <a:rPr lang="en-US" altLang="ko-KR" dirty="0" smtClean="0">
                    <a:latin typeface="+mn-ea"/>
                    <a:ea typeface="+mn-ea"/>
                  </a:rPr>
                  <a:t>:</a:t>
                </a:r>
              </a:p>
              <a:p>
                <a:pPr indent="304800"/>
                <a:endParaRPr lang="en-US" altLang="ko-KR" dirty="0" smtClean="0">
                  <a:latin typeface="+mn-ea"/>
                  <a:ea typeface="+mn-ea"/>
                </a:endParaRPr>
              </a:p>
              <a:p>
                <a:pPr indent="304800"/>
                <a:endParaRPr lang="en-US" altLang="ko-KR" dirty="0" smtClean="0">
                  <a:latin typeface="+mn-ea"/>
                  <a:ea typeface="+mn-ea"/>
                </a:endParaRPr>
              </a:p>
              <a:p>
                <a:pPr marL="304800"/>
                <a:r>
                  <a:rPr lang="ko-KR" altLang="en-US" dirty="0" smtClean="0">
                    <a:latin typeface="+mn-ea"/>
                    <a:ea typeface="+mn-ea"/>
                  </a:rPr>
                  <a:t>성공의 수가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각각에 대해 실패의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개수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중에서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endParaRPr lang="en-US" altLang="ko-KR" i="1" dirty="0" smtClean="0">
                  <a:latin typeface="Cambria Math"/>
                  <a:ea typeface="+mn-ea"/>
                </a:endParaRPr>
              </a:p>
              <a:p>
                <a:pPr marL="304800"/>
                <a:endParaRPr lang="en-US" altLang="ko-KR" i="1" dirty="0" smtClean="0">
                  <a:latin typeface="Cambria Math"/>
                  <a:ea typeface="+mn-ea"/>
                </a:endParaRPr>
              </a:p>
              <a:p>
                <a:pPr marL="304800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개를 꺼내는 방법의 수 </a:t>
                </a:r>
                <a:r>
                  <a:rPr lang="en-US" altLang="ko-KR" dirty="0" smtClean="0">
                    <a:latin typeface="+mn-ea"/>
                    <a:ea typeface="+mn-ea"/>
                  </a:rPr>
                  <a:t>: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4" y="853704"/>
                <a:ext cx="8429684" cy="2595711"/>
              </a:xfrm>
              <a:prstGeom prst="rect">
                <a:avLst/>
              </a:prstGeom>
              <a:blipFill rotWithShape="1">
                <a:blip r:embed="rId3"/>
                <a:stretch>
                  <a:fillRect l="-507" t="-939" b="-25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866850"/>
              </p:ext>
            </p:extLst>
          </p:nvPr>
        </p:nvGraphicFramePr>
        <p:xfrm>
          <a:off x="7596336" y="1604218"/>
          <a:ext cx="452438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24" name="Equation" r:id="rId4" imgW="317160" imgH="380880" progId="Equation.DSMT4">
                  <p:embed/>
                </p:oleObj>
              </mc:Choice>
              <mc:Fallback>
                <p:oleObj name="Equation" r:id="rId4" imgW="31716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336" y="1604218"/>
                        <a:ext cx="452438" cy="528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443300"/>
              </p:ext>
            </p:extLst>
          </p:nvPr>
        </p:nvGraphicFramePr>
        <p:xfrm>
          <a:off x="3851920" y="2996952"/>
          <a:ext cx="831850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25" name="Equation" r:id="rId6" imgW="583920" imgH="380880" progId="Equation.DSMT4">
                  <p:embed/>
                </p:oleObj>
              </mc:Choice>
              <mc:Fallback>
                <p:oleObj name="Equation" r:id="rId6" imgW="583920" imgH="380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2996952"/>
                        <a:ext cx="831850" cy="528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904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초기하분포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764" y="836712"/>
                <a:ext cx="8429684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중에서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개의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𝑖𝑡𝑒𝑚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을 꺼낼 때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성공인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𝑖𝑡𝑒𝑚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개일 확률 </a:t>
                </a:r>
                <a:r>
                  <a:rPr lang="en-US" altLang="ko-KR" dirty="0" smtClean="0">
                    <a:latin typeface="+mn-ea"/>
                    <a:ea typeface="+mn-ea"/>
                  </a:rPr>
                  <a:t>: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4" y="836712"/>
                <a:ext cx="8429684" cy="374526"/>
              </a:xfrm>
              <a:prstGeom prst="rect">
                <a:avLst/>
              </a:prstGeom>
              <a:blipFill rotWithShape="1">
                <a:blip r:embed="rId3"/>
                <a:stretch>
                  <a:fillRect l="-507" t="-6452" b="-241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0391377"/>
              </p:ext>
            </p:extLst>
          </p:nvPr>
        </p:nvGraphicFramePr>
        <p:xfrm>
          <a:off x="3059832" y="1476853"/>
          <a:ext cx="22796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67" name="Equation" r:id="rId4" imgW="1600200" imgH="711000" progId="Equation.DSMT4">
                  <p:embed/>
                </p:oleObj>
              </mc:Choice>
              <mc:Fallback>
                <p:oleObj name="Equation" r:id="rId4" imgW="16002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1476853"/>
                        <a:ext cx="2279650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0034" y="2810252"/>
                <a:ext cx="7816382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안에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포함된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성공인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𝑖𝑡𝑒𝑚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수는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dirty="0" smtClean="0">
                          <a:latin typeface="Cambria Math"/>
                          <a:ea typeface="+mn-ea"/>
                        </a:rPr>
                        <m:t>max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⁡(0,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𝑛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+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𝑀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–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𝑁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 ≤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≤  </m:t>
                      </m:r>
                      <m:r>
                        <m:rPr>
                          <m:sty m:val="p"/>
                        </m:rPr>
                        <a:rPr lang="en-US" altLang="ko-KR" i="1" dirty="0" smtClean="0">
                          <a:latin typeface="Cambria Math"/>
                          <a:ea typeface="+mn-ea"/>
                        </a:rPr>
                        <m:t>min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⁡(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𝑛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𝑀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US" altLang="ko-KR" i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보편적으로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0, 1, 2, …,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을 많이 사용한다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2810252"/>
                <a:ext cx="7816382" cy="1338828"/>
              </a:xfrm>
              <a:prstGeom prst="rect">
                <a:avLst/>
              </a:prstGeom>
              <a:blipFill rotWithShape="1">
                <a:blip r:embed="rId6"/>
                <a:stretch>
                  <a:fillRect l="-624" b="-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800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초기하분포의</a:t>
            </a:r>
            <a:r>
              <a:rPr lang="en-US" altLang="ko-KR" dirty="0"/>
              <a:t> </a:t>
            </a:r>
            <a:r>
              <a:rPr lang="ko-KR" altLang="en-US" dirty="0"/>
              <a:t>평균과 분산</a:t>
            </a:r>
          </a:p>
        </p:txBody>
      </p:sp>
      <p:graphicFrame>
        <p:nvGraphicFramePr>
          <p:cNvPr id="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592167"/>
              </p:ext>
            </p:extLst>
          </p:nvPr>
        </p:nvGraphicFramePr>
        <p:xfrm>
          <a:off x="1000859" y="1003301"/>
          <a:ext cx="6926384" cy="4469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91" name="Equation" r:id="rId3" imgW="4889160" imgH="3225600" progId="Equation.DSMT4">
                  <p:embed/>
                </p:oleObj>
              </mc:Choice>
              <mc:Fallback>
                <p:oleObj name="Equation" r:id="rId3" imgW="4889160" imgH="3225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859" y="1003301"/>
                        <a:ext cx="6926384" cy="44697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85786" y="5939988"/>
                <a:ext cx="7715304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– 1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이라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하면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다음을 얻는다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5939988"/>
                <a:ext cx="7715304" cy="403124"/>
              </a:xfrm>
              <a:prstGeom prst="rect">
                <a:avLst/>
              </a:prstGeom>
              <a:blipFill rotWithShape="1">
                <a:blip r:embed="rId5"/>
                <a:stretch>
                  <a:fillRect b="-208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604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357512" y="2044088"/>
            <a:ext cx="2798688" cy="1074629"/>
          </a:xfrm>
          <a:prstGeom prst="rect">
            <a:avLst/>
          </a:prstGeom>
          <a:solidFill>
            <a:srgbClr val="80D0E3">
              <a:alpha val="8000"/>
            </a:srgbClr>
          </a:solidFill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초기하분포의</a:t>
            </a:r>
            <a:r>
              <a:rPr lang="en-US" altLang="ko-KR" dirty="0"/>
              <a:t> </a:t>
            </a:r>
            <a:r>
              <a:rPr lang="ko-KR" altLang="en-US" dirty="0"/>
              <a:t>평균과 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5445348" y="2782669"/>
                <a:ext cx="3185872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𝐻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−1, 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−1, 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−1)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</a:t>
                </a:r>
                <a:endParaRPr lang="en-US" altLang="ko-KR" dirty="0" smtClean="0">
                  <a:latin typeface="+mn-ea"/>
                  <a:ea typeface="+mn-ea"/>
                </a:endParaRPr>
              </a:p>
              <a:p>
                <a:r>
                  <a:rPr lang="ko-KR" altLang="en-US" dirty="0" smtClean="0">
                    <a:latin typeface="+mn-ea"/>
                    <a:ea typeface="+mn-ea"/>
                  </a:rPr>
                  <a:t>확률질량함수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5348" y="2782669"/>
                <a:ext cx="3185872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1530" t="-4673" b="-130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005671"/>
              </p:ext>
            </p:extLst>
          </p:nvPr>
        </p:nvGraphicFramePr>
        <p:xfrm>
          <a:off x="938213" y="862013"/>
          <a:ext cx="6283325" cy="225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5" name="Equation" r:id="rId4" imgW="4216400" imgH="1549400" progId="Equation.DSMT4">
                  <p:embed/>
                </p:oleObj>
              </mc:Choice>
              <mc:Fallback>
                <p:oleObj name="Equation" r:id="rId4" imgW="4216400" imgH="1549400" progId="Equation.DSMT4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862013"/>
                        <a:ext cx="6283325" cy="225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자유형 8"/>
          <p:cNvSpPr/>
          <p:nvPr/>
        </p:nvSpPr>
        <p:spPr>
          <a:xfrm>
            <a:off x="5143500" y="2374900"/>
            <a:ext cx="965200" cy="381000"/>
          </a:xfrm>
          <a:custGeom>
            <a:avLst/>
            <a:gdLst>
              <a:gd name="connsiteX0" fmla="*/ 0 w 965200"/>
              <a:gd name="connsiteY0" fmla="*/ 0 h 381000"/>
              <a:gd name="connsiteX1" fmla="*/ 584200 w 965200"/>
              <a:gd name="connsiteY1" fmla="*/ 0 h 381000"/>
              <a:gd name="connsiteX2" fmla="*/ 965200 w 965200"/>
              <a:gd name="connsiteY2" fmla="*/ 381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5200" h="381000">
                <a:moveTo>
                  <a:pt x="0" y="0"/>
                </a:moveTo>
                <a:lnTo>
                  <a:pt x="584200" y="0"/>
                </a:lnTo>
                <a:lnTo>
                  <a:pt x="965200" y="381000"/>
                </a:lnTo>
              </a:path>
            </a:pathLst>
          </a:cu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623222"/>
              </p:ext>
            </p:extLst>
          </p:nvPr>
        </p:nvGraphicFramePr>
        <p:xfrm>
          <a:off x="2386360" y="3423146"/>
          <a:ext cx="26543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6" name="Equation" r:id="rId6" imgW="2120900" imgH="711200" progId="Equation.DSMT4">
                  <p:embed/>
                </p:oleObj>
              </mc:Choice>
              <mc:Fallback>
                <p:oleObj name="Equation" r:id="rId6" imgW="2120900" imgH="71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6360" y="3423146"/>
                        <a:ext cx="2654300" cy="869950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357512" y="3288688"/>
            <a:ext cx="2798688" cy="1074629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879106"/>
              </p:ext>
            </p:extLst>
          </p:nvPr>
        </p:nvGraphicFramePr>
        <p:xfrm>
          <a:off x="950566" y="4542442"/>
          <a:ext cx="1173162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7" name="Equation" r:id="rId8" imgW="787320" imgH="393480" progId="Equation.DSMT4">
                  <p:embed/>
                </p:oleObj>
              </mc:Choice>
              <mc:Fallback>
                <p:oleObj name="Equation" r:id="rId8" imgW="787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566" y="4542442"/>
                        <a:ext cx="1173162" cy="5730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5786" y="5229200"/>
                <a:ext cx="77153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같은 방법으로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[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−1)]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기댓값은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786" y="5229200"/>
                <a:ext cx="7715304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711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898271"/>
              </p:ext>
            </p:extLst>
          </p:nvPr>
        </p:nvGraphicFramePr>
        <p:xfrm>
          <a:off x="2771800" y="5733256"/>
          <a:ext cx="30845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48" name="Equation" r:id="rId11" imgW="2070000" imgH="431640" progId="Equation.DSMT4">
                  <p:embed/>
                </p:oleObj>
              </mc:Choice>
              <mc:Fallback>
                <p:oleObj name="Equation" r:id="rId11" imgW="2070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5733256"/>
                        <a:ext cx="3084512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209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642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14528" y="1101879"/>
              <a:ext cx="620667" cy="46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6.1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02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이산확률분포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642938" y="2178050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1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연속확률분포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15503" y="2319263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6.2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6988"/>
            <a:ext cx="9144000" cy="633413"/>
          </a:xfrm>
          <a:prstGeom prst="rect">
            <a:avLst/>
          </a:prstGeom>
          <a:solidFill>
            <a:srgbClr val="8B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extLst/>
        </p:spPr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초기하분포의</a:t>
            </a:r>
            <a:r>
              <a:rPr lang="en-US" altLang="ko-KR" dirty="0"/>
              <a:t> </a:t>
            </a:r>
            <a:r>
              <a:rPr lang="ko-KR" altLang="en-US" dirty="0"/>
              <a:t>평균과 분산</a:t>
            </a: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1301660"/>
              </p:ext>
            </p:extLst>
          </p:nvPr>
        </p:nvGraphicFramePr>
        <p:xfrm>
          <a:off x="1235546" y="980728"/>
          <a:ext cx="5146675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83" name="Equation" r:id="rId3" imgW="3454200" imgH="888840" progId="Equation.DSMT4">
                  <p:embed/>
                </p:oleObj>
              </mc:Choice>
              <mc:Fallback>
                <p:oleObj name="Equation" r:id="rId3" imgW="345420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5546" y="980728"/>
                        <a:ext cx="5146675" cy="1293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179934"/>
              </p:ext>
            </p:extLst>
          </p:nvPr>
        </p:nvGraphicFramePr>
        <p:xfrm>
          <a:off x="1143471" y="2746747"/>
          <a:ext cx="6092825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84" name="Equation" r:id="rId5" imgW="4089240" imgH="914400" progId="Equation.DSMT4">
                  <p:embed/>
                </p:oleObj>
              </mc:Choice>
              <mc:Fallback>
                <p:oleObj name="Equation" r:id="rId5" imgW="408924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471" y="2746747"/>
                        <a:ext cx="6092825" cy="1330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115616" y="489725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①</a:t>
            </a:r>
            <a:r>
              <a:rPr lang="ko-KR" altLang="en-US" dirty="0" smtClean="0">
                <a:latin typeface="+mn-ea"/>
                <a:ea typeface="+mn-ea"/>
              </a:rPr>
              <a:t> 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560337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②</a:t>
            </a:r>
            <a:r>
              <a:rPr lang="ko-KR" altLang="en-US" dirty="0" smtClean="0">
                <a:latin typeface="+mn-ea"/>
                <a:ea typeface="+mn-ea"/>
              </a:rPr>
              <a:t> 분산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578541"/>
              </p:ext>
            </p:extLst>
          </p:nvPr>
        </p:nvGraphicFramePr>
        <p:xfrm>
          <a:off x="2189898" y="4756621"/>
          <a:ext cx="2365375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85" name="Equation" r:id="rId7" imgW="1587240" imgH="914400" progId="Equation.DSMT4">
                  <p:embed/>
                </p:oleObj>
              </mc:Choice>
              <mc:Fallback>
                <p:oleObj name="Equation" r:id="rId7" imgW="158724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9898" y="4756621"/>
                        <a:ext cx="2365375" cy="1336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791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초기하분포의</a:t>
            </a:r>
            <a:r>
              <a:rPr lang="en-US" altLang="ko-KR" dirty="0"/>
              <a:t> </a:t>
            </a:r>
            <a:r>
              <a:rPr lang="ko-KR" altLang="en-US" dirty="0"/>
              <a:t>평균과 분산</a:t>
            </a:r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1" y="716937"/>
            <a:ext cx="8746019" cy="3424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0828" y="4293096"/>
                <a:ext cx="7637596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4488" indent="-344488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선정된 집적회로 안에 포함된 불량품 수를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라 하면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𝐻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(20, 5, 4)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확률질량함수는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828" y="4293096"/>
                <a:ext cx="7637596" cy="615553"/>
              </a:xfrm>
              <a:prstGeom prst="rect">
                <a:avLst/>
              </a:prstGeom>
              <a:blipFill rotWithShape="1">
                <a:blip r:embed="rId4"/>
                <a:stretch>
                  <a:fillRect l="-479" t="-3960" b="-12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923182"/>
              </p:ext>
            </p:extLst>
          </p:nvPr>
        </p:nvGraphicFramePr>
        <p:xfrm>
          <a:off x="2195736" y="5105871"/>
          <a:ext cx="4713288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56" name="Equation" r:id="rId5" imgW="3314520" imgH="711000" progId="Equation.DSMT4">
                  <p:embed/>
                </p:oleObj>
              </mc:Choice>
              <mc:Fallback>
                <p:oleObj name="Equation" r:id="rId5" imgW="331452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5105871"/>
                        <a:ext cx="4713288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351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초기하분포의</a:t>
            </a:r>
            <a:r>
              <a:rPr lang="en-US" altLang="ko-KR" dirty="0"/>
              <a:t> </a:t>
            </a:r>
            <a:r>
              <a:rPr lang="ko-KR" altLang="en-US" dirty="0"/>
              <a:t>평균과 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8820" y="836712"/>
                <a:ext cx="606380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𝑁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20,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𝑀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5,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𝑛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4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평균과 분산은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20" y="836712"/>
                <a:ext cx="6063800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603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775063"/>
              </p:ext>
            </p:extLst>
          </p:nvPr>
        </p:nvGraphicFramePr>
        <p:xfrm>
          <a:off x="1619672" y="1316757"/>
          <a:ext cx="54895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19" name="Equation" r:id="rId4" imgW="3860640" imgH="431640" progId="Equation.DSMT4">
                  <p:embed/>
                </p:oleObj>
              </mc:Choice>
              <mc:Fallback>
                <p:oleObj name="Equation" r:id="rId4" imgW="38606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316757"/>
                        <a:ext cx="5489575" cy="600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31856" y="2060848"/>
            <a:ext cx="60638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따라서 표준편차는                                          이다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609508"/>
              </p:ext>
            </p:extLst>
          </p:nvPr>
        </p:nvGraphicFramePr>
        <p:xfrm>
          <a:off x="2863398" y="2062508"/>
          <a:ext cx="200342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20" name="Equation" r:id="rId6" imgW="1409400" imgH="228600" progId="Equation.DSMT4">
                  <p:embed/>
                </p:oleObj>
              </mc:Choice>
              <mc:Fallback>
                <p:oleObj name="Equation" r:id="rId6" imgW="1409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398" y="2062508"/>
                        <a:ext cx="2003425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678820" y="3257770"/>
            <a:ext cx="763759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3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2672577"/>
              </p:ext>
            </p:extLst>
          </p:nvPr>
        </p:nvGraphicFramePr>
        <p:xfrm>
          <a:off x="2267744" y="3737719"/>
          <a:ext cx="39370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21" name="Equation" r:id="rId8" imgW="2768400" imgH="711000" progId="Equation.DSMT4">
                  <p:embed/>
                </p:oleObj>
              </mc:Choice>
              <mc:Fallback>
                <p:oleObj name="Equation" r:id="rId8" imgW="27684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7744" y="3737719"/>
                        <a:ext cx="3937000" cy="987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686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초기하분포의</a:t>
            </a:r>
            <a:r>
              <a:rPr lang="ko-KR" altLang="en-US" dirty="0"/>
              <a:t> 모양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95536" y="851808"/>
                <a:ext cx="7966234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01625" indent="-301625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①</m:t>
                    </m:r>
                    <m:r>
                      <a:rPr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&lt; 0.5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초기하분포는 왼쪽으로 치우치고 오른쪽으로 긴 꼬리 모양을 가지는 양의 비대칭이며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</a:p>
              <a:p>
                <a:pPr marL="301625" indent="-301625">
                  <a:spcBef>
                    <a:spcPts val="1200"/>
                  </a:spcBef>
                </a:pPr>
                <a:r>
                  <a:rPr lang="en-US" altLang="ko-KR" dirty="0" smtClean="0">
                    <a:latin typeface="+mn-ea"/>
                    <a:ea typeface="+mn-ea"/>
                  </a:rPr>
                  <a:t>②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&gt; 0.5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오른쪽으로 치우치고 왼쪽으로 긴 꼬리 모양을 가지는 음의 비대칭인 분포를 이룬다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</a:p>
              <a:p>
                <a:pPr marL="301625" indent="-301625">
                  <a:spcBef>
                    <a:spcPts val="1200"/>
                  </a:spcBef>
                </a:pPr>
                <a:r>
                  <a:rPr lang="en-US" altLang="ko-KR" dirty="0" smtClean="0">
                    <a:latin typeface="+mn-ea"/>
                    <a:ea typeface="+mn-ea"/>
                  </a:rPr>
                  <a:t>③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0.5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좌우대칭이다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51808"/>
                <a:ext cx="7966234" cy="1785104"/>
              </a:xfrm>
              <a:prstGeom prst="rect">
                <a:avLst/>
              </a:prstGeom>
              <a:blipFill rotWithShape="1">
                <a:blip r:embed="rId2"/>
                <a:stretch>
                  <a:fillRect l="-689" t="-1706" b="-4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294" y="2915322"/>
            <a:ext cx="4667412" cy="3178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42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초기하분포와</a:t>
            </a:r>
            <a:r>
              <a:rPr lang="ko-KR" altLang="en-US" dirty="0"/>
              <a:t> 이항분포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9994" y="786220"/>
                <a:ext cx="824843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로서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일정하고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→ ∞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초기하분포는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평균 </a:t>
                </a:r>
                <a:r>
                  <a:rPr lang="en-US" altLang="ko-KR" i="1" dirty="0" smtClean="0">
                    <a:latin typeface="Symbol" pitchFamily="18" charset="2"/>
                  </a:rPr>
                  <a:t>m</a:t>
                </a:r>
                <a:r>
                  <a:rPr lang="en-US" altLang="ko-KR" i="1" dirty="0" smtClean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= np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</m:oMath>
                </a14:m>
                <a:r>
                  <a:rPr lang="en-US" altLang="ko-KR" dirty="0" smtClean="0">
                    <a:latin typeface="+mn-ea"/>
                    <a:ea typeface="+mn-ea"/>
                  </a:rPr>
                  <a:t/>
                </a:r>
                <a:br>
                  <a:rPr lang="en-US" altLang="ko-KR" dirty="0" smtClean="0">
                    <a:latin typeface="+mn-ea"/>
                    <a:ea typeface="+mn-ea"/>
                  </a:rPr>
                </a:br>
                <a:r>
                  <a:rPr lang="ko-KR" altLang="en-US" dirty="0" smtClean="0">
                    <a:latin typeface="+mn-ea"/>
                    <a:ea typeface="+mn-ea"/>
                  </a:rPr>
                  <a:t>분산 </a:t>
                </a:r>
                <a:r>
                  <a:rPr lang="en-US" altLang="ko-KR" i="1" dirty="0" smtClean="0">
                    <a:latin typeface="Symbol" pitchFamily="18" charset="2"/>
                  </a:rPr>
                  <a:t>s </a:t>
                </a:r>
                <a:r>
                  <a:rPr lang="en-US" altLang="ko-KR" i="1" baseline="40000" dirty="0">
                    <a:latin typeface="Book Antiqua" pitchFamily="18" charset="0"/>
                  </a:rPr>
                  <a:t>2</a:t>
                </a:r>
                <a:r>
                  <a:rPr lang="en-US" altLang="ko-KR" i="1" dirty="0">
                    <a:latin typeface="Book Antiqua" pitchFamily="18" charset="0"/>
                  </a:rPr>
                  <a:t>= np(1-p)</a:t>
                </a:r>
                <a:r>
                  <a:rPr lang="ko-KR" altLang="en-US" dirty="0" smtClean="0">
                    <a:latin typeface="+mn-ea"/>
                    <a:ea typeface="+mn-ea"/>
                  </a:rPr>
                  <a:t>인 이항분포에 근사한다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94" y="786220"/>
                <a:ext cx="8248430" cy="757130"/>
              </a:xfrm>
              <a:prstGeom prst="rect">
                <a:avLst/>
              </a:prstGeom>
              <a:blipFill rotWithShape="1">
                <a:blip r:embed="rId2"/>
                <a:stretch>
                  <a:fillRect l="-517" t="-806" b="-104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/>
          <p:cNvGrpSpPr/>
          <p:nvPr/>
        </p:nvGrpSpPr>
        <p:grpSpPr>
          <a:xfrm>
            <a:off x="1463034" y="1881841"/>
            <a:ext cx="6228684" cy="4357200"/>
            <a:chOff x="-53975" y="1238250"/>
            <a:chExt cx="13296900" cy="9301680"/>
          </a:xfrm>
        </p:grpSpPr>
        <p:pic>
          <p:nvPicPr>
            <p:cNvPr id="22835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38250"/>
              <a:ext cx="13192125" cy="438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3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3975" y="6158429"/>
              <a:ext cx="13296900" cy="438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823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초기하분포</a:t>
            </a:r>
            <a:endParaRPr lang="ko-KR" altLang="en-US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42278" y="4293096"/>
                <a:ext cx="8044564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33375" indent="-333375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a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)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선정된 집적회로 안에 포함된 불량품 수를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라 하면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𝐻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(100, 5, 4)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확률질량함수는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278" y="4293096"/>
                <a:ext cx="8044564" cy="615553"/>
              </a:xfrm>
              <a:prstGeom prst="rect">
                <a:avLst/>
              </a:prstGeom>
              <a:blipFill rotWithShape="1">
                <a:blip r:embed="rId3"/>
                <a:stretch>
                  <a:fillRect l="-531" t="-3960" b="-12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937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52" y="848368"/>
            <a:ext cx="8890747" cy="3298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374502"/>
              </p:ext>
            </p:extLst>
          </p:nvPr>
        </p:nvGraphicFramePr>
        <p:xfrm>
          <a:off x="2887457" y="5013157"/>
          <a:ext cx="310515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48" name="Equation" r:id="rId5" imgW="2184400" imgH="711200" progId="Equation.DSMT4">
                  <p:embed/>
                </p:oleObj>
              </mc:Choice>
              <mc:Fallback>
                <p:oleObj name="Equation" r:id="rId5" imgW="2184400" imgH="71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7457" y="5013157"/>
                        <a:ext cx="310515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933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초기하분포</a:t>
            </a:r>
            <a:endParaRPr lang="ko-KR" altLang="en-US" dirty="0">
              <a:latin typeface="Book Antiqua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836712"/>
            <a:ext cx="705447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>
                <a:latin typeface="Cambria Math"/>
                <a:ea typeface="HY신명조" panose="02030600000101010101" pitchFamily="18" charset="-127"/>
              </a:rPr>
              <a:t>(b) </a:t>
            </a:r>
            <a:r>
              <a:rPr lang="ko-KR" altLang="en-US" sz="1700" spc="-150" dirty="0" smtClean="0">
                <a:latin typeface="Cambria Math"/>
                <a:ea typeface="HY신명조" panose="02030600000101010101" pitchFamily="18" charset="-127"/>
              </a:rPr>
              <a:t>구하고자 </a:t>
            </a:r>
            <a:r>
              <a:rPr lang="ko-KR" altLang="en-US" sz="1700" spc="-150" dirty="0">
                <a:latin typeface="Cambria Math"/>
                <a:ea typeface="HY신명조" panose="02030600000101010101" pitchFamily="18" charset="-127"/>
              </a:rPr>
              <a:t>하는 확률은 다음과 같다</a:t>
            </a:r>
            <a:r>
              <a:rPr lang="en-US" altLang="ko-KR" sz="1700" spc="-150" dirty="0">
                <a:latin typeface="Cambria Math"/>
                <a:ea typeface="HY신명조" panose="02030600000101010101" pitchFamily="18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55576" y="2925531"/>
                <a:ext cx="7578305" cy="647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22263" indent="-322263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𝑁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100,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𝑀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5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이항분포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𝐵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(4, 0.6)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근사한다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구하고자 하는 확률은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2) =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≤ 2) –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≤ 1) = 0.9995 – 0.9860 = 0.0135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925531"/>
                <a:ext cx="7578305" cy="647485"/>
              </a:xfrm>
              <a:prstGeom prst="rect">
                <a:avLst/>
              </a:prstGeom>
              <a:blipFill rotWithShape="1">
                <a:blip r:embed="rId3"/>
                <a:stretch>
                  <a:fillRect l="-563" t="-3774" b="-12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9050976"/>
              </p:ext>
            </p:extLst>
          </p:nvPr>
        </p:nvGraphicFramePr>
        <p:xfrm>
          <a:off x="1333597" y="1301137"/>
          <a:ext cx="6401152" cy="964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70" name="Equation" r:id="rId4" imgW="4610100" imgH="711200" progId="Equation.DSMT4">
                  <p:embed/>
                </p:oleObj>
              </mc:Choice>
              <mc:Fallback>
                <p:oleObj name="Equation" r:id="rId4" imgW="4610100" imgH="71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97" y="1301137"/>
                        <a:ext cx="6401152" cy="9640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5534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기하분포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11560" y="884312"/>
            <a:ext cx="7872040" cy="1104528"/>
            <a:chOff x="611560" y="2780928"/>
            <a:chExt cx="7872040" cy="1104528"/>
          </a:xfrm>
        </p:grpSpPr>
        <p:sp>
          <p:nvSpPr>
            <p:cNvPr id="17" name="순서도: 순차적 액세스 저장소 16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1242084" y="3885456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3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spcBef>
                      <a:spcPts val="1200"/>
                    </a:spcBef>
                    <a:buSzPct val="90000"/>
                    <a:buNone/>
                    <a:defRPr/>
                  </a:pP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매회 성공률이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𝒑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인 베르누이 실험을 독립적으로 세 번 반복 시행하여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,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처음 성공할 때까지 반복적으로 시행한 횟수를 확률변수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라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하자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.</a:t>
                  </a:r>
                  <a:endParaRPr lang="ko-KR" altLang="en-US" sz="2000" b="1" spc="-50" dirty="0">
                    <a:solidFill>
                      <a:srgbClr val="00A0C6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971" t="-7576" b="-17727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59127" y="2205470"/>
                <a:ext cx="76572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+mn-ea"/>
                    <a:ea typeface="+mn-ea"/>
                  </a:rPr>
                  <a:t>표본공간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{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𝐹𝐹𝑆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𝐹𝐹𝐹𝑆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𝐹𝐹𝐹𝐹𝑆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𝐹𝐹𝐹𝐹𝐹𝑆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… }</m:t>
                    </m:r>
                  </m:oMath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27" y="2205470"/>
                <a:ext cx="765728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37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7272544"/>
              </p:ext>
            </p:extLst>
          </p:nvPr>
        </p:nvGraphicFramePr>
        <p:xfrm>
          <a:off x="2868583" y="2708920"/>
          <a:ext cx="3630612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52" name="Equation" r:id="rId6" imgW="2552400" imgH="228600" progId="Equation.DSMT4">
                  <p:embed/>
                </p:oleObj>
              </mc:Choice>
              <mc:Fallback>
                <p:oleObj name="Equation" r:id="rId6" imgW="25524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8583" y="2708920"/>
                        <a:ext cx="3630612" cy="317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3568" y="3202544"/>
                <a:ext cx="78000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상태공간 </a:t>
                </a:r>
                <a:r>
                  <a:rPr lang="en-US" altLang="ko-KR" dirty="0" smtClean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{ 1, 2,  3,  4,  5, 6, … }</m:t>
                    </m:r>
                  </m:oMath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202544"/>
                <a:ext cx="7800032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625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/>
          <p:cNvSpPr/>
          <p:nvPr/>
        </p:nvSpPr>
        <p:spPr>
          <a:xfrm>
            <a:off x="4610644" y="5472591"/>
            <a:ext cx="1071570" cy="357190"/>
          </a:xfrm>
          <a:prstGeom prst="rect">
            <a:avLst/>
          </a:prstGeom>
          <a:solidFill>
            <a:srgbClr val="80D0E3">
              <a:alpha val="43000"/>
            </a:srgbClr>
          </a:solidFill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3078547" y="5472591"/>
            <a:ext cx="928694" cy="357190"/>
          </a:xfrm>
          <a:prstGeom prst="rect">
            <a:avLst/>
          </a:prstGeom>
          <a:solidFill>
            <a:srgbClr val="80D0E3">
              <a:alpha val="43000"/>
            </a:srgbClr>
          </a:solidFill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302872"/>
              </p:ext>
            </p:extLst>
          </p:nvPr>
        </p:nvGraphicFramePr>
        <p:xfrm>
          <a:off x="1835696" y="3861048"/>
          <a:ext cx="5414962" cy="197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53" name="Equation" r:id="rId9" imgW="3809880" imgH="1422360" progId="Equation.DSMT4">
                  <p:embed/>
                </p:oleObj>
              </mc:Choice>
              <mc:Fallback>
                <p:oleObj name="Equation" r:id="rId9" imgW="3809880" imgH="1422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3861048"/>
                        <a:ext cx="5414962" cy="197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69311" y="5829781"/>
                <a:ext cx="1360792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− 1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번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11" y="5829781"/>
                <a:ext cx="1360792" cy="374526"/>
              </a:xfrm>
              <a:prstGeom prst="rect">
                <a:avLst/>
              </a:prstGeom>
              <a:blipFill rotWithShape="1">
                <a:blip r:embed="rId11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469853" y="5829781"/>
                <a:ext cx="1360792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− 1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번</m:t>
                      </m:r>
                    </m:oMath>
                  </m:oMathPara>
                </a14:m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9853" y="5829781"/>
                <a:ext cx="1360792" cy="374526"/>
              </a:xfrm>
              <a:prstGeom prst="rect">
                <a:avLst/>
              </a:prstGeom>
              <a:blipFill rotWithShape="1">
                <a:blip r:embed="rId12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36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기하분포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67543" y="892077"/>
            <a:ext cx="8110399" cy="18168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직사각형 22"/>
              <p:cNvSpPr/>
              <p:nvPr/>
            </p:nvSpPr>
            <p:spPr>
              <a:xfrm>
                <a:off x="685800" y="1075740"/>
                <a:ext cx="7703457" cy="14178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2000" b="1" dirty="0">
                    <a:latin typeface="+mn-ea"/>
                    <a:ea typeface="+mn-ea"/>
                  </a:rPr>
                  <a:t>기하분포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geometric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매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시행에서 성공률이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인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베르누이 </a:t>
                </a:r>
                <a:r>
                  <a:rPr lang="ko-KR" altLang="en-US" sz="2000" dirty="0">
                    <a:latin typeface="+mn-ea"/>
                    <a:ea typeface="+mn-ea"/>
                  </a:rPr>
                  <a:t>실험을 처음 성공할 때까지 독립적으로 반복 시행한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횟수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확률분포</a:t>
                </a:r>
                <a:r>
                  <a:rPr lang="en-US" altLang="ko-KR" sz="2000" dirty="0">
                    <a:latin typeface="+mn-ea"/>
                    <a:ea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𝐺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3" name="직사각형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417824"/>
              </a:xfrm>
              <a:prstGeom prst="rect">
                <a:avLst/>
              </a:prstGeom>
              <a:blipFill rotWithShape="1">
                <a:blip r:embed="rId3"/>
                <a:stretch>
                  <a:fillRect l="-871" t="-2146" b="-64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직사각형 28"/>
          <p:cNvSpPr/>
          <p:nvPr/>
        </p:nvSpPr>
        <p:spPr>
          <a:xfrm>
            <a:off x="2195736" y="3164958"/>
            <a:ext cx="4421392" cy="119005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912021"/>
              </p:ext>
            </p:extLst>
          </p:nvPr>
        </p:nvGraphicFramePr>
        <p:xfrm>
          <a:off x="2628900" y="3428506"/>
          <a:ext cx="3671888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513" name="Equation" r:id="rId4" imgW="2463800" imgH="482600" progId="Equation.DSMT4">
                  <p:embed/>
                </p:oleObj>
              </mc:Choice>
              <mc:Fallback>
                <p:oleObj name="Equation" r:id="rId4" imgW="2463800" imgH="482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900" y="3428506"/>
                        <a:ext cx="3671888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398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기하분포의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평균과 분산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059508"/>
              </p:ext>
            </p:extLst>
          </p:nvPr>
        </p:nvGraphicFramePr>
        <p:xfrm>
          <a:off x="1475656" y="707653"/>
          <a:ext cx="6153150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64" name="Equation" r:id="rId3" imgW="4127500" imgH="1422400" progId="Equation.DSMT4">
                  <p:embed/>
                </p:oleObj>
              </mc:Choice>
              <mc:Fallback>
                <p:oleObj name="Equation" r:id="rId3" imgW="4127500" imgH="1422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707653"/>
                        <a:ext cx="6153150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17619" y="3203684"/>
                <a:ext cx="77153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같은 방법으로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𝐸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[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−1)] = 2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𝑞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baseline="40000" dirty="0" smtClean="0">
                        <a:latin typeface="Cambria Math"/>
                        <a:ea typeface="+mn-ea"/>
                      </a:rPr>
                      <m:t>2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이고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따라서 분산은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19" y="3203684"/>
                <a:ext cx="7715304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632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869339"/>
              </p:ext>
            </p:extLst>
          </p:nvPr>
        </p:nvGraphicFramePr>
        <p:xfrm>
          <a:off x="1331640" y="3687489"/>
          <a:ext cx="501650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65" name="Equation" r:id="rId6" imgW="3365280" imgH="761760" progId="Equation.DSMT4">
                  <p:embed/>
                </p:oleObj>
              </mc:Choice>
              <mc:Fallback>
                <p:oleObj name="Equation" r:id="rId6" imgW="3365280" imgH="761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687489"/>
                        <a:ext cx="5016500" cy="1109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그룹 4"/>
          <p:cNvGrpSpPr/>
          <p:nvPr/>
        </p:nvGrpSpPr>
        <p:grpSpPr>
          <a:xfrm>
            <a:off x="2201847" y="4941168"/>
            <a:ext cx="1866097" cy="1411287"/>
            <a:chOff x="428596" y="2678113"/>
            <a:chExt cx="1866097" cy="1411287"/>
          </a:xfrm>
        </p:grpSpPr>
        <p:sp>
          <p:nvSpPr>
            <p:cNvPr id="10" name="TextBox 9"/>
            <p:cNvSpPr txBox="1"/>
            <p:nvPr/>
          </p:nvSpPr>
          <p:spPr>
            <a:xfrm>
              <a:off x="428596" y="2855255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b="1" dirty="0" smtClean="0">
                  <a:latin typeface="+mn-ea"/>
                  <a:ea typeface="+mn-ea"/>
                </a:rPr>
                <a:t>①</a:t>
              </a:r>
              <a:r>
                <a:rPr lang="ko-KR" altLang="en-US" dirty="0" smtClean="0">
                  <a:latin typeface="+mn-ea"/>
                  <a:ea typeface="+mn-ea"/>
                </a:rPr>
                <a:t> 평균 </a:t>
              </a:r>
              <a:r>
                <a:rPr lang="en-US" altLang="ko-KR" dirty="0" smtClean="0">
                  <a:latin typeface="+mn-ea"/>
                  <a:ea typeface="+mn-ea"/>
                </a:rPr>
                <a:t>:</a:t>
              </a:r>
              <a:endParaRPr lang="ko-KR" altLang="en-US" i="1" dirty="0">
                <a:latin typeface="+mn-ea"/>
                <a:ea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8596" y="3561373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b="1" dirty="0" smtClean="0">
                  <a:latin typeface="+mn-ea"/>
                  <a:ea typeface="+mn-ea"/>
                </a:rPr>
                <a:t>②</a:t>
              </a:r>
              <a:r>
                <a:rPr lang="ko-KR" altLang="en-US" dirty="0" smtClean="0">
                  <a:latin typeface="+mn-ea"/>
                  <a:ea typeface="+mn-ea"/>
                </a:rPr>
                <a:t> 분산 </a:t>
              </a:r>
              <a:r>
                <a:rPr lang="en-US" altLang="ko-KR" dirty="0" smtClean="0">
                  <a:latin typeface="+mn-ea"/>
                  <a:ea typeface="+mn-ea"/>
                </a:rPr>
                <a:t>:</a:t>
              </a:r>
              <a:endParaRPr lang="ko-KR" altLang="en-US" i="1" dirty="0">
                <a:latin typeface="+mn-ea"/>
                <a:ea typeface="+mn-ea"/>
              </a:endParaRPr>
            </a:p>
          </p:txBody>
        </p:sp>
        <p:graphicFrame>
          <p:nvGraphicFramePr>
            <p:cNvPr id="1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6598171"/>
                </p:ext>
              </p:extLst>
            </p:nvPr>
          </p:nvGraphicFramePr>
          <p:xfrm>
            <a:off x="1481893" y="2678113"/>
            <a:ext cx="812800" cy="1411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3666" name="Equation" r:id="rId8" imgW="545760" imgH="965160" progId="Equation.DSMT4">
                    <p:embed/>
                  </p:oleObj>
                </mc:Choice>
                <mc:Fallback>
                  <p:oleObj name="Equation" r:id="rId8" imgW="545760" imgH="965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1893" y="2678113"/>
                          <a:ext cx="812800" cy="1411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3414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650" y="1660041"/>
            <a:ext cx="4778872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6.1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이산확률분포</a:t>
            </a:r>
            <a:endParaRPr lang="en-US" altLang="ko-KR" sz="4800" b="1" spc="-150" dirty="0">
              <a:ea typeface="맑은 고딕" panose="020B0503020000020004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기하분포의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평균과 분산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65100" y="770209"/>
            <a:ext cx="8813800" cy="3390628"/>
            <a:chOff x="0" y="1257300"/>
            <a:chExt cx="13754100" cy="5291138"/>
          </a:xfrm>
        </p:grpSpPr>
        <p:pic>
          <p:nvPicPr>
            <p:cNvPr id="2344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57300"/>
              <a:ext cx="13754100" cy="434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4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0" y="5853113"/>
              <a:ext cx="800100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043608" y="3717032"/>
            <a:ext cx="705678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(a)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이 풍속이 평균 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25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년 주기로 찾아오므로 건물을 새로 건설한 첫해 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1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년 동안 이 풍속이 처음 찾아올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2808795"/>
              </p:ext>
            </p:extLst>
          </p:nvPr>
        </p:nvGraphicFramePr>
        <p:xfrm>
          <a:off x="5292080" y="4144119"/>
          <a:ext cx="1641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80" name="Equation" r:id="rId5" imgW="1155600" imgH="419040" progId="Equation.DSMT4">
                  <p:embed/>
                </p:oleObj>
              </mc:Choice>
              <mc:Fallback>
                <p:oleObj name="Equation" r:id="rId5" imgW="11556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4144119"/>
                        <a:ext cx="164147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043608" y="4869160"/>
            <a:ext cx="7831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(b) </a:t>
            </a:r>
            <a:r>
              <a:rPr lang="en-US" altLang="ko-KR" sz="1700" i="1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x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번째 해에 이 풍속이 처음 찾아올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803285"/>
              </p:ext>
            </p:extLst>
          </p:nvPr>
        </p:nvGraphicFramePr>
        <p:xfrm>
          <a:off x="3401062" y="5216074"/>
          <a:ext cx="3592512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81" name="Equation" r:id="rId7" imgW="2527200" imgH="241200" progId="Equation.DSMT4">
                  <p:embed/>
                </p:oleObj>
              </mc:Choice>
              <mc:Fallback>
                <p:oleObj name="Equation" r:id="rId7" imgW="2527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1062" y="5216074"/>
                        <a:ext cx="3592512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43608" y="5752478"/>
            <a:ext cx="783147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238571"/>
              </p:ext>
            </p:extLst>
          </p:nvPr>
        </p:nvGraphicFramePr>
        <p:xfrm>
          <a:off x="2562875" y="6118374"/>
          <a:ext cx="5270500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682" name="Equation" r:id="rId9" imgW="3708360" imgH="241200" progId="Equation.DSMT4">
                  <p:embed/>
                </p:oleObj>
              </mc:Choice>
              <mc:Fallback>
                <p:oleObj name="Equation" r:id="rId9" imgW="37083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875" y="6118374"/>
                        <a:ext cx="5270500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807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1016000" y="2806700"/>
            <a:ext cx="7112000" cy="3403600"/>
          </a:xfrm>
          <a:prstGeom prst="rect">
            <a:avLst/>
          </a:prstGeom>
          <a:solidFill>
            <a:srgbClr val="80D0E3">
              <a:alpha val="15000"/>
            </a:srgbClr>
          </a:solidFill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기하분포의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 err="1">
                <a:latin typeface="Book Antiqua" pitchFamily="18" charset="0"/>
              </a:rPr>
              <a:t>비기억성</a:t>
            </a:r>
            <a:r>
              <a:rPr lang="ko-KR" altLang="en-US" dirty="0">
                <a:latin typeface="Book Antiqua" pitchFamily="18" charset="0"/>
              </a:rPr>
              <a:t>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9064" y="827420"/>
                <a:ext cx="77153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𝐺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양의 정수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64" y="827420"/>
                <a:ext cx="771530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53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2195736" y="1425058"/>
            <a:ext cx="4421392" cy="98794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857851"/>
              </p:ext>
            </p:extLst>
          </p:nvPr>
        </p:nvGraphicFramePr>
        <p:xfrm>
          <a:off x="2928938" y="1727200"/>
          <a:ext cx="29718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09" name="Equation" r:id="rId4" imgW="1993900" imgH="254000" progId="Equation.DSMT4">
                  <p:embed/>
                </p:oleObj>
              </mc:Choice>
              <mc:Fallback>
                <p:oleObj name="Equation" r:id="rId4" imgW="1993900" imgH="2540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38" y="1727200"/>
                        <a:ext cx="2971800" cy="369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32033"/>
              </p:ext>
            </p:extLst>
          </p:nvPr>
        </p:nvGraphicFramePr>
        <p:xfrm>
          <a:off x="1357290" y="3933056"/>
          <a:ext cx="4846637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0" name="Equation" r:id="rId6" imgW="3251160" imgH="457200" progId="Equation.DSMT4">
                  <p:embed/>
                </p:oleObj>
              </mc:Choice>
              <mc:Fallback>
                <p:oleObj name="Equation" r:id="rId6" imgW="32511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3933056"/>
                        <a:ext cx="4846637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9012408"/>
              </p:ext>
            </p:extLst>
          </p:nvPr>
        </p:nvGraphicFramePr>
        <p:xfrm>
          <a:off x="1357290" y="3068960"/>
          <a:ext cx="5434012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1" name="Equation" r:id="rId8" imgW="3644640" imgH="431640" progId="Equation.DSMT4">
                  <p:embed/>
                </p:oleObj>
              </mc:Choice>
              <mc:Fallback>
                <p:oleObj name="Equation" r:id="rId8" imgW="36446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3068960"/>
                        <a:ext cx="5434012" cy="627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6820042" y="3160946"/>
            <a:ext cx="776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smtClean="0">
                <a:latin typeface="+mn-ea"/>
                <a:ea typeface="+mn-ea"/>
              </a:rPr>
              <a:t>이고</a:t>
            </a:r>
            <a:endParaRPr lang="ko-KR" altLang="en-US" spc="-100" dirty="0">
              <a:latin typeface="+mn-ea"/>
              <a:ea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67576" y="4090024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00" dirty="0" smtClean="0">
                <a:latin typeface="+mn-ea"/>
                <a:ea typeface="+mn-ea"/>
              </a:rPr>
              <a:t>이므로</a:t>
            </a:r>
            <a:endParaRPr lang="ko-KR" altLang="en-US" spc="-100" dirty="0">
              <a:latin typeface="+mn-ea"/>
              <a:ea typeface="+mn-ea"/>
            </a:endParaRPr>
          </a:p>
        </p:txBody>
      </p:sp>
      <p:graphicFrame>
        <p:nvGraphicFramePr>
          <p:cNvPr id="25" name="Object 6"/>
          <p:cNvGraphicFramePr>
            <a:graphicFrameLocks noChangeAspect="1"/>
          </p:cNvGraphicFramePr>
          <p:nvPr/>
        </p:nvGraphicFramePr>
        <p:xfrm>
          <a:off x="1358902" y="4735404"/>
          <a:ext cx="3427412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2" name="Equation" r:id="rId10" imgW="2298600" imgH="241200" progId="Equation.DSMT4">
                  <p:embed/>
                </p:oleObj>
              </mc:Choice>
              <mc:Fallback>
                <p:oleObj name="Equation" r:id="rId10" imgW="229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8902" y="4735404"/>
                        <a:ext cx="3427412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1803399"/>
              </p:ext>
            </p:extLst>
          </p:nvPr>
        </p:nvGraphicFramePr>
        <p:xfrm>
          <a:off x="2006605" y="5284118"/>
          <a:ext cx="556577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13" name="Equation" r:id="rId12" imgW="3733560" imgH="457200" progId="Equation.DSMT4">
                  <p:embed/>
                </p:oleObj>
              </mc:Choice>
              <mc:Fallback>
                <p:oleObj name="Equation" r:id="rId12" imgW="37335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605" y="5284118"/>
                        <a:ext cx="5565775" cy="665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35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기하분포의 </a:t>
            </a:r>
            <a:r>
              <a:rPr lang="ko-KR" altLang="en-US" dirty="0" err="1">
                <a:latin typeface="Book Antiqua" pitchFamily="18" charset="0"/>
              </a:rPr>
              <a:t>비기억성</a:t>
            </a:r>
            <a:r>
              <a:rPr lang="ko-KR" altLang="en-US" dirty="0">
                <a:latin typeface="Book Antiqua" pitchFamily="18" charset="0"/>
              </a:rPr>
              <a:t> 성질에 대한 의미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836712"/>
            <a:ext cx="83582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dirty="0" smtClean="0">
                <a:latin typeface="+mn-ea"/>
                <a:ea typeface="+mn-ea"/>
              </a:rPr>
              <a:t>처음 성공할 때까지 반복 시행한 횟수는 그 이후로 다시 처음 성공할 때까지 반복 시행한 횟수에 독립이고 </a:t>
            </a:r>
            <a:r>
              <a:rPr lang="ko-KR" altLang="en-US" dirty="0" err="1" smtClean="0">
                <a:latin typeface="+mn-ea"/>
                <a:ea typeface="+mn-ea"/>
              </a:rPr>
              <a:t>항등분포이다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 smtClean="0">
              <a:latin typeface="+mn-ea"/>
              <a:ea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 smtClean="0">
                <a:latin typeface="+mn-ea"/>
                <a:ea typeface="+mn-ea"/>
              </a:rPr>
              <a:t>기하분포는 적당한 시간 단위로 구분되고 베르누이 시행으로 모형화 되는 확률 문제에 많이 적용된다</a:t>
            </a:r>
            <a:r>
              <a:rPr lang="en-US" altLang="ko-KR" dirty="0" smtClean="0">
                <a:latin typeface="+mn-ea"/>
                <a:ea typeface="+mn-ea"/>
              </a:rPr>
              <a:t>. 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 smtClean="0">
              <a:latin typeface="+mn-ea"/>
              <a:ea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 smtClean="0">
                <a:latin typeface="+mn-ea"/>
                <a:ea typeface="+mn-ea"/>
              </a:rPr>
              <a:t>매 단위 시간마다 특정한 사건의 발생 유무는 독립이고</a:t>
            </a:r>
            <a:r>
              <a:rPr lang="en-US" altLang="ko-KR" dirty="0" smtClean="0">
                <a:latin typeface="+mn-ea"/>
                <a:ea typeface="+mn-ea"/>
              </a:rPr>
              <a:t>, </a:t>
            </a:r>
            <a:r>
              <a:rPr lang="ko-KR" altLang="en-US" dirty="0" smtClean="0">
                <a:latin typeface="+mn-ea"/>
                <a:ea typeface="+mn-ea"/>
              </a:rPr>
              <a:t>연속적으로 동일한 두 사건이 발생할 때까지 반복 시행한 횟수는 동일한 분포를 이루는 것을 나타낸다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958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기하분포</a:t>
            </a:r>
          </a:p>
        </p:txBody>
      </p:sp>
      <p:pic>
        <p:nvPicPr>
          <p:cNvPr id="2365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823431"/>
            <a:ext cx="8769350" cy="4415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3900" y="5460063"/>
                <a:ext cx="76708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파고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10m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 넘는 파도가 처음으로 찾아올 확률이 매년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𝑝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0.04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이 파도가 찾아올 평균 년 수는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𝑚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1/0.04 = 25(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년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5460063"/>
                <a:ext cx="7670800" cy="615553"/>
              </a:xfrm>
              <a:prstGeom prst="rect">
                <a:avLst/>
              </a:prstGeom>
              <a:blipFill rotWithShape="1">
                <a:blip r:embed="rId3"/>
                <a:stretch>
                  <a:fillRect l="-556" t="-3960" b="-108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49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기하분포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23900" y="824563"/>
                <a:ext cx="7670800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구조물이 세워진 이후로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10</m:t>
                    </m:r>
                  </m:oMath>
                </a14:m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m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를 초과하는 파도가 처음으로 찾아올 년 수를 </a:t>
                </a:r>
                <a:r>
                  <a:rPr lang="en-US" altLang="ko-KR" sz="17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X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라 하면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확률질량함수는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" y="824563"/>
                <a:ext cx="7670800" cy="615553"/>
              </a:xfrm>
              <a:prstGeom prst="rect">
                <a:avLst/>
              </a:prstGeom>
              <a:blipFill rotWithShape="1">
                <a:blip r:embed="rId3"/>
                <a:stretch>
                  <a:fillRect l="-556" t="-3960" b="-128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753125"/>
              </p:ext>
            </p:extLst>
          </p:nvPr>
        </p:nvGraphicFramePr>
        <p:xfrm>
          <a:off x="2913063" y="1522413"/>
          <a:ext cx="31956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37" name="Equation" r:id="rId4" imgW="2247900" imgH="241300" progId="Equation.DSMT4">
                  <p:embed/>
                </p:oleObj>
              </mc:Choice>
              <mc:Fallback>
                <p:oleObj name="Equation" r:id="rId4" imgW="22479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3063" y="1522413"/>
                        <a:ext cx="3195637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55576" y="2236867"/>
                <a:ext cx="7169224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2) =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(2) = (0.04) (0.96) = 0.0384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(d)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236867"/>
                <a:ext cx="7169224" cy="877163"/>
              </a:xfrm>
              <a:prstGeom prst="rect">
                <a:avLst/>
              </a:prstGeom>
              <a:blipFill rotWithShape="1">
                <a:blip r:embed="rId6"/>
                <a:stretch>
                  <a:fillRect l="-595" t="-2778"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55576" y="4959725"/>
            <a:ext cx="716922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(e)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9608982"/>
              </p:ext>
            </p:extLst>
          </p:nvPr>
        </p:nvGraphicFramePr>
        <p:xfrm>
          <a:off x="2466931" y="5454427"/>
          <a:ext cx="4875212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738" name="Equation" r:id="rId7" imgW="3429000" imgH="253800" progId="Equation.DSMT4">
                  <p:embed/>
                </p:oleObj>
              </mc:Choice>
              <mc:Fallback>
                <p:oleObj name="Equation" r:id="rId7" imgW="34290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6931" y="5454427"/>
                        <a:ext cx="4875212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7736" name="Picture 16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67"/>
          <a:stretch/>
        </p:blipFill>
        <p:spPr bwMode="auto">
          <a:xfrm>
            <a:off x="1128411" y="2204865"/>
            <a:ext cx="7908085" cy="438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6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4" r="8461" b="32538"/>
          <a:stretch/>
        </p:blipFill>
        <p:spPr bwMode="auto">
          <a:xfrm>
            <a:off x="1128411" y="2597107"/>
            <a:ext cx="6971981" cy="126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6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94"/>
          <a:stretch/>
        </p:blipFill>
        <p:spPr bwMode="auto">
          <a:xfrm>
            <a:off x="1259632" y="5253635"/>
            <a:ext cx="7476037" cy="696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65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음이항분포</a:t>
            </a:r>
            <a:endParaRPr lang="ko-KR" altLang="en-US" dirty="0">
              <a:latin typeface="Book Antiqua" pitchFamily="18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67543" y="892077"/>
            <a:ext cx="8110399" cy="16987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85800" y="1075740"/>
                <a:ext cx="7703457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err="1">
                    <a:latin typeface="+mn-ea"/>
                    <a:ea typeface="+mn-ea"/>
                  </a:rPr>
                  <a:t>음이항분포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negative binomial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매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시행에서 성공률이</a:t>
                </a:r>
                <a14:m>
                  <m:oMath xmlns:m="http://schemas.openxmlformats.org/officeDocument/2006/math">
                    <m:r>
                      <a:rPr lang="ko-KR" altLang="en-US" sz="200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인 베르누이 실험을 처음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번째 성공할 때까지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독립적으로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err="1" smtClean="0">
                    <a:latin typeface="+mn-ea"/>
                    <a:ea typeface="+mn-ea"/>
                  </a:rPr>
                  <a:t>반복시행한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횟수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확률분포</a:t>
                </a:r>
                <a:r>
                  <a:rPr lang="en-US" altLang="ko-KR" sz="2000" dirty="0">
                    <a:latin typeface="+mn-ea"/>
                    <a:ea typeface="+mn-ea"/>
                  </a:rPr>
                  <a:t>. 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𝑁𝐵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323439"/>
              </a:xfrm>
              <a:prstGeom prst="rect">
                <a:avLst/>
              </a:prstGeom>
              <a:blipFill rotWithShape="1">
                <a:blip r:embed="rId3"/>
                <a:stretch>
                  <a:fillRect l="-871" t="-2294" b="-68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611560" y="2852936"/>
            <a:ext cx="7872040" cy="876920"/>
            <a:chOff x="611560" y="2780928"/>
            <a:chExt cx="7872040" cy="876920"/>
          </a:xfrm>
        </p:grpSpPr>
        <p:sp>
          <p:nvSpPr>
            <p:cNvPr id="7" name="순서도: 순차적 액세스 저장소 6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8" name="직선 연결선 7"/>
            <p:cNvCxnSpPr/>
            <p:nvPr/>
          </p:nvCxnSpPr>
          <p:spPr>
            <a:xfrm>
              <a:off x="1242084" y="3657848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4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spcBef>
                      <a:spcPts val="1200"/>
                    </a:spcBef>
                    <a:buSzPct val="90000"/>
                    <a:buNone/>
                    <a:defRPr/>
                  </a:pP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매 회 성공률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𝒑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인 베르누이 실험을 세 번째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성공할 때까지 독립적으로 반복 </a:t>
                  </a:r>
                  <a:r>
                    <a:rPr lang="ko-KR" altLang="en-US" sz="2000" b="1" spc="-50" dirty="0" smtClean="0">
                      <a:solidFill>
                        <a:srgbClr val="00A0C6"/>
                      </a:solidFill>
                    </a:rPr>
                    <a:t>시행한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횟수를 확률변수 </a:t>
                  </a:r>
                  <a14:m>
                    <m:oMath xmlns:m="http://schemas.openxmlformats.org/officeDocument/2006/math">
                      <m:r>
                        <a:rPr lang="en-US" altLang="ko-KR" sz="2000" b="1" i="1" spc="-5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</m:oMath>
                  </a14:m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라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 </a:t>
                  </a:r>
                  <a:r>
                    <a:rPr lang="ko-KR" altLang="en-US" sz="2000" b="1" spc="-50" dirty="0">
                      <a:solidFill>
                        <a:srgbClr val="00A0C6"/>
                      </a:solidFill>
                    </a:rPr>
                    <a:t>하자</a:t>
                  </a:r>
                  <a:r>
                    <a:rPr lang="en-US" altLang="ko-KR" sz="2000" b="1" spc="-50" dirty="0">
                      <a:solidFill>
                        <a:srgbClr val="00A0C6"/>
                      </a:solidFill>
                    </a:rPr>
                    <a:t>.</a:t>
                  </a:r>
                  <a:endParaRPr lang="ko-KR" altLang="en-US" sz="2000" b="1" spc="-50" dirty="0">
                    <a:solidFill>
                      <a:srgbClr val="00A0C6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971" t="-7576" b="-10151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그룹 9"/>
          <p:cNvGrpSpPr/>
          <p:nvPr/>
        </p:nvGrpSpPr>
        <p:grpSpPr>
          <a:xfrm>
            <a:off x="1399898" y="3924614"/>
            <a:ext cx="6340454" cy="2528722"/>
            <a:chOff x="971550" y="3725385"/>
            <a:chExt cx="6600846" cy="2632573"/>
          </a:xfrm>
        </p:grpSpPr>
        <p:pic>
          <p:nvPicPr>
            <p:cNvPr id="13" name="Picture 16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71550" y="4073528"/>
              <a:ext cx="2305050" cy="40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6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971550" y="4857760"/>
              <a:ext cx="2808288" cy="1190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5" name="그룹 40"/>
            <p:cNvGrpSpPr/>
            <p:nvPr/>
          </p:nvGrpSpPr>
          <p:grpSpPr>
            <a:xfrm>
              <a:off x="5072066" y="5000636"/>
              <a:ext cx="2500330" cy="1357322"/>
              <a:chOff x="5072066" y="2643182"/>
              <a:chExt cx="2500330" cy="1357322"/>
            </a:xfrm>
          </p:grpSpPr>
          <p:sp>
            <p:nvSpPr>
              <p:cNvPr id="22" name="Text Box 173"/>
              <p:cNvSpPr txBox="1">
                <a:spLocks noChangeArrowheads="1"/>
              </p:cNvSpPr>
              <p:nvPr/>
            </p:nvSpPr>
            <p:spPr bwMode="auto">
              <a:xfrm>
                <a:off x="5148263" y="2643182"/>
                <a:ext cx="2352695" cy="7794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i="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경우의 수 </a:t>
                </a:r>
                <a:r>
                  <a:rPr lang="en-US" altLang="ko-KR" i="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: 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  <a:r>
                  <a:rPr lang="ko-KR" altLang="en-US" i="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가지</a:t>
                </a:r>
              </a:p>
              <a:p>
                <a:pPr>
                  <a:spcBef>
                    <a:spcPts val="600"/>
                  </a:spcBef>
                </a:pPr>
                <a:r>
                  <a:rPr lang="ko-KR" altLang="en-US" i="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각 경우의 확률 </a:t>
                </a:r>
                <a:r>
                  <a:rPr lang="en-US" altLang="ko-KR" i="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: </a:t>
                </a:r>
                <a:r>
                  <a:rPr lang="en-US" altLang="ko-KR" i="1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qp</a:t>
                </a:r>
                <a:r>
                  <a:rPr lang="en-US" altLang="ko-KR" i="1" spc="-150" baseline="4000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</a:p>
            </p:txBody>
          </p:sp>
          <p:graphicFrame>
            <p:nvGraphicFramePr>
              <p:cNvPr id="23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4854942"/>
                  </p:ext>
                </p:extLst>
              </p:nvPr>
            </p:nvGraphicFramePr>
            <p:xfrm>
              <a:off x="5223074" y="3454841"/>
              <a:ext cx="2236788" cy="4810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8692" name="Equation" r:id="rId8" imgW="1612800" imgH="355320" progId="Equation.DSMT4">
                      <p:embed/>
                    </p:oleObj>
                  </mc:Choice>
                  <mc:Fallback>
                    <p:oleObj name="Equation" r:id="rId8" imgW="1612800" imgH="35532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23074" y="3454841"/>
                            <a:ext cx="2236788" cy="48101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4" name="직사각형 23"/>
              <p:cNvSpPr/>
              <p:nvPr/>
            </p:nvSpPr>
            <p:spPr>
              <a:xfrm>
                <a:off x="5072066" y="2653456"/>
                <a:ext cx="2500330" cy="1347048"/>
              </a:xfrm>
              <a:prstGeom prst="rect">
                <a:avLst/>
              </a:prstGeom>
              <a:noFill/>
              <a:ln>
                <a:solidFill>
                  <a:srgbClr val="00A0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  <p:cxnSp>
          <p:nvCxnSpPr>
            <p:cNvPr id="16" name="직선 연결선 15"/>
            <p:cNvCxnSpPr>
              <a:stCxn id="13" idx="3"/>
            </p:cNvCxnSpPr>
            <p:nvPr/>
          </p:nvCxnSpPr>
          <p:spPr>
            <a:xfrm>
              <a:off x="3276600" y="4278316"/>
              <a:ext cx="1795466" cy="7940"/>
            </a:xfrm>
            <a:prstGeom prst="line">
              <a:avLst/>
            </a:prstGeom>
            <a:noFill/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3786182" y="5572140"/>
              <a:ext cx="1285884" cy="1588"/>
            </a:xfrm>
            <a:prstGeom prst="line">
              <a:avLst/>
            </a:prstGeom>
            <a:noFill/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8" name="그룹 41"/>
            <p:cNvGrpSpPr/>
            <p:nvPr/>
          </p:nvGrpSpPr>
          <p:grpSpPr>
            <a:xfrm>
              <a:off x="5072066" y="3725385"/>
              <a:ext cx="2500330" cy="1143008"/>
              <a:chOff x="5072066" y="1357298"/>
              <a:chExt cx="2500330" cy="1143008"/>
            </a:xfrm>
          </p:grpSpPr>
          <p:sp>
            <p:nvSpPr>
              <p:cNvPr id="19" name="Text Box 172"/>
              <p:cNvSpPr txBox="1">
                <a:spLocks noChangeArrowheads="1"/>
              </p:cNvSpPr>
              <p:nvPr/>
            </p:nvSpPr>
            <p:spPr bwMode="auto">
              <a:xfrm>
                <a:off x="5146675" y="1416819"/>
                <a:ext cx="2068531" cy="752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ko-KR" altLang="en-US" i="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경우의 수 </a:t>
                </a:r>
                <a:r>
                  <a:rPr lang="en-US" altLang="ko-KR" i="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: </a:t>
                </a:r>
                <a:r>
                  <a:rPr lang="en-US" altLang="ko-KR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1</a:t>
                </a:r>
                <a:r>
                  <a:rPr lang="ko-KR" altLang="en-US" i="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가지</a:t>
                </a:r>
                <a:endParaRPr lang="en-US" altLang="ko-KR" i="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ko-KR" altLang="en-US" i="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각 </a:t>
                </a:r>
                <a:r>
                  <a:rPr lang="ko-KR" altLang="en-US" i="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경우의 확률 </a:t>
                </a:r>
                <a:r>
                  <a:rPr lang="en-US" altLang="ko-KR" i="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: </a:t>
                </a:r>
                <a:r>
                  <a:rPr lang="en-US" altLang="ko-KR" i="1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p</a:t>
                </a:r>
                <a:r>
                  <a:rPr lang="en-US" altLang="ko-KR" i="1" spc="-150" baseline="4000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  <a:endParaRPr lang="en-US" altLang="ko-KR" i="1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graphicFrame>
            <p:nvGraphicFramePr>
              <p:cNvPr id="20" name="Object 3"/>
              <p:cNvGraphicFramePr>
                <a:graphicFrameLocks noChangeAspect="1"/>
              </p:cNvGraphicFramePr>
              <p:nvPr/>
            </p:nvGraphicFramePr>
            <p:xfrm>
              <a:off x="5214942" y="2143116"/>
              <a:ext cx="1233487" cy="327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38693" name="Equation" r:id="rId10" imgW="888840" imgH="241200" progId="Equation.DSMT4">
                      <p:embed/>
                    </p:oleObj>
                  </mc:Choice>
                  <mc:Fallback>
                    <p:oleObj name="Equation" r:id="rId10" imgW="888840" imgH="24120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14942" y="2143116"/>
                            <a:ext cx="1233487" cy="32702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직사각형 20"/>
              <p:cNvSpPr/>
              <p:nvPr/>
            </p:nvSpPr>
            <p:spPr>
              <a:xfrm>
                <a:off x="5072066" y="1357298"/>
                <a:ext cx="2500330" cy="1143008"/>
              </a:xfrm>
              <a:prstGeom prst="rect">
                <a:avLst/>
              </a:prstGeom>
              <a:noFill/>
              <a:ln>
                <a:solidFill>
                  <a:srgbClr val="00A0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pc="-15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18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음이항분포</a:t>
            </a:r>
            <a:endParaRPr lang="ko-KR" altLang="en-US" dirty="0">
              <a:latin typeface="Book Antiqua" pitchFamily="18" charset="0"/>
            </a:endParaRPr>
          </a:p>
        </p:txBody>
      </p:sp>
      <p:pic>
        <p:nvPicPr>
          <p:cNvPr id="25" name="Picture 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1052736"/>
            <a:ext cx="3240088" cy="226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6" name="그룹 43"/>
          <p:cNvGrpSpPr/>
          <p:nvPr/>
        </p:nvGrpSpPr>
        <p:grpSpPr>
          <a:xfrm>
            <a:off x="5072066" y="1511300"/>
            <a:ext cx="2500331" cy="1470262"/>
            <a:chOff x="5072066" y="4234480"/>
            <a:chExt cx="2500331" cy="1470262"/>
          </a:xfrm>
        </p:grpSpPr>
        <p:sp>
          <p:nvSpPr>
            <p:cNvPr id="27" name="Text Box 39"/>
            <p:cNvSpPr txBox="1">
              <a:spLocks noChangeArrowheads="1"/>
            </p:cNvSpPr>
            <p:nvPr/>
          </p:nvSpPr>
          <p:spPr bwMode="auto">
            <a:xfrm>
              <a:off x="5143505" y="4364050"/>
              <a:ext cx="2428892" cy="779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i="0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경우의 수 </a:t>
              </a:r>
              <a:r>
                <a:rPr lang="en-US" altLang="ko-KR" i="0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: </a:t>
              </a:r>
              <a:r>
                <a:rPr lang="en-US" altLang="ko-KR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6</a:t>
              </a:r>
              <a:r>
                <a:rPr lang="ko-KR" altLang="en-US" i="0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가지</a:t>
              </a:r>
              <a:endPara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spcBef>
                  <a:spcPct val="50000"/>
                </a:spcBef>
              </a:pPr>
              <a:r>
                <a:rPr lang="ko-KR" altLang="en-US" i="0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각 경우의 확률 </a:t>
              </a:r>
              <a:r>
                <a:rPr lang="en-US" altLang="ko-KR" i="0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: </a:t>
              </a:r>
              <a:r>
                <a:rPr lang="en-US" altLang="ko-KR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q</a:t>
              </a:r>
              <a:r>
                <a:rPr lang="en-US" altLang="ko-KR" i="1" spc="-150" baseline="400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2</a:t>
              </a:r>
              <a:r>
                <a:rPr lang="en-US" altLang="ko-KR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p</a:t>
              </a:r>
              <a:r>
                <a:rPr lang="en-US" altLang="ko-KR" i="1" spc="-150" baseline="400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3</a:t>
              </a:r>
              <a:endParaRPr lang="en-US" altLang="ko-KR" i="1" spc="-150" baseline="4000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graphicFrame>
          <p:nvGraphicFramePr>
            <p:cNvPr id="28" name="Object 4"/>
            <p:cNvGraphicFramePr>
              <a:graphicFrameLocks noChangeAspect="1"/>
            </p:cNvGraphicFramePr>
            <p:nvPr/>
          </p:nvGraphicFramePr>
          <p:xfrm>
            <a:off x="5215887" y="5174334"/>
            <a:ext cx="2325687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765" name="Equation" r:id="rId4" imgW="1676160" imgH="355320" progId="Equation.DSMT4">
                    <p:embed/>
                  </p:oleObj>
                </mc:Choice>
                <mc:Fallback>
                  <p:oleObj name="Equation" r:id="rId4" imgW="1676160" imgH="3553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5887" y="5174334"/>
                          <a:ext cx="2325687" cy="481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직사각형 28"/>
            <p:cNvSpPr/>
            <p:nvPr/>
          </p:nvSpPr>
          <p:spPr>
            <a:xfrm>
              <a:off x="5072066" y="4234480"/>
              <a:ext cx="2500330" cy="1470262"/>
            </a:xfrm>
            <a:prstGeom prst="rect">
              <a:avLst/>
            </a:prstGeom>
            <a:noFill/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</p:grpSp>
      <p:cxnSp>
        <p:nvCxnSpPr>
          <p:cNvPr id="30" name="직선 연결선 29"/>
          <p:cNvCxnSpPr/>
          <p:nvPr/>
        </p:nvCxnSpPr>
        <p:spPr>
          <a:xfrm>
            <a:off x="4214810" y="2194156"/>
            <a:ext cx="857256" cy="1588"/>
          </a:xfrm>
          <a:prstGeom prst="line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765898" y="4829353"/>
            <a:ext cx="357190" cy="1588"/>
          </a:xfrm>
          <a:prstGeom prst="line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2" name="그룹 35"/>
          <p:cNvGrpSpPr/>
          <p:nvPr/>
        </p:nvGrpSpPr>
        <p:grpSpPr>
          <a:xfrm>
            <a:off x="6123017" y="4089400"/>
            <a:ext cx="2592387" cy="1651000"/>
            <a:chOff x="5908703" y="1044385"/>
            <a:chExt cx="2592387" cy="1651000"/>
          </a:xfrm>
        </p:grpSpPr>
        <p:sp>
          <p:nvSpPr>
            <p:cNvPr id="33" name="Text Box 39"/>
            <p:cNvSpPr txBox="1">
              <a:spLocks noChangeArrowheads="1"/>
            </p:cNvSpPr>
            <p:nvPr/>
          </p:nvSpPr>
          <p:spPr bwMode="auto">
            <a:xfrm>
              <a:off x="5980141" y="1220778"/>
              <a:ext cx="2520949" cy="7848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ko-KR" altLang="en-US" i="0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경우의 수 </a:t>
              </a:r>
              <a:r>
                <a:rPr lang="en-US" altLang="ko-KR" i="0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: </a:t>
              </a:r>
              <a:r>
                <a:rPr lang="en-US" altLang="ko-KR" i="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          </a:t>
              </a:r>
              <a:r>
                <a:rPr lang="ko-KR" altLang="en-US" i="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가지</a:t>
              </a:r>
              <a:endPara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  <a:p>
              <a:pPr>
                <a:spcBef>
                  <a:spcPct val="50000"/>
                </a:spcBef>
              </a:pPr>
              <a:r>
                <a:rPr lang="ko-KR" altLang="en-US" i="0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각 경우의 확률 </a:t>
              </a:r>
              <a:r>
                <a:rPr lang="en-US" altLang="ko-KR" i="0" spc="-150" dirty="0">
                  <a:latin typeface="HY신명조" panose="02030600000101010101" pitchFamily="18" charset="-127"/>
                  <a:ea typeface="HY신명조" panose="02030600000101010101" pitchFamily="18" charset="-127"/>
                </a:rPr>
                <a:t>: </a:t>
              </a:r>
              <a:r>
                <a:rPr lang="en-US" altLang="ko-KR" i="1" spc="-150" dirty="0" err="1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q</a:t>
              </a:r>
              <a:r>
                <a:rPr lang="en-US" altLang="ko-KR" i="1" spc="-150" baseline="40000" dirty="0" err="1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x</a:t>
              </a:r>
              <a:r>
                <a:rPr lang="en-US" altLang="ko-KR" i="1" spc="-150" baseline="400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– 3 </a:t>
              </a:r>
              <a:r>
                <a:rPr lang="en-US" altLang="ko-KR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p</a:t>
              </a:r>
              <a:r>
                <a:rPr lang="en-US" altLang="ko-KR" i="1" spc="-150" baseline="4000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3</a:t>
              </a:r>
              <a:endParaRPr lang="en-US" altLang="ko-KR" i="1" spc="-150" baseline="4000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graphicFrame>
          <p:nvGraphicFramePr>
            <p:cNvPr id="3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7684804"/>
                </p:ext>
              </p:extLst>
            </p:nvPr>
          </p:nvGraphicFramePr>
          <p:xfrm>
            <a:off x="6150000" y="2063213"/>
            <a:ext cx="2132012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766" name="Equation" r:id="rId6" imgW="1536480" imgH="355320" progId="Equation.DSMT4">
                    <p:embed/>
                  </p:oleObj>
                </mc:Choice>
                <mc:Fallback>
                  <p:oleObj name="Equation" r:id="rId6" imgW="1536480" imgH="3553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50000" y="2063213"/>
                          <a:ext cx="2132012" cy="481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직사각형 34"/>
            <p:cNvSpPr/>
            <p:nvPr/>
          </p:nvSpPr>
          <p:spPr>
            <a:xfrm>
              <a:off x="5908703" y="1044385"/>
              <a:ext cx="2571768" cy="1651000"/>
            </a:xfrm>
            <a:prstGeom prst="rect">
              <a:avLst/>
            </a:prstGeom>
            <a:noFill/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-15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graphicFrame>
          <p:nvGraphicFramePr>
            <p:cNvPr id="36" name="Object 5"/>
            <p:cNvGraphicFramePr>
              <a:graphicFrameLocks noChangeAspect="1"/>
            </p:cNvGraphicFramePr>
            <p:nvPr/>
          </p:nvGraphicFramePr>
          <p:xfrm>
            <a:off x="7219991" y="1163532"/>
            <a:ext cx="617538" cy="4810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9767" name="Equation" r:id="rId8" imgW="444240" imgH="355320" progId="Equation.DSMT4">
                    <p:embed/>
                  </p:oleObj>
                </mc:Choice>
                <mc:Fallback>
                  <p:oleObj name="Equation" r:id="rId8" imgW="444240" imgH="3553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19991" y="1163532"/>
                          <a:ext cx="617538" cy="4810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7" name="Picture 3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61964" y="3595947"/>
            <a:ext cx="5332413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09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음이항분포</a:t>
            </a:r>
            <a:endParaRPr lang="ko-KR" altLang="en-US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5536" y="943574"/>
                <a:ext cx="8215370" cy="4095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92100" indent="-29210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매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시행에서 성공률이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베르누이 실험을 처음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번째 성공할 때까지 독립적으로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반복시행한</a:t>
                </a:r>
                <a:r>
                  <a:rPr lang="ko-KR" altLang="en-US" dirty="0" smtClean="0">
                    <a:latin typeface="+mn-ea"/>
                    <a:ea typeface="+mn-ea"/>
                  </a:rPr>
                  <a:t> 횟수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확률분포</a:t>
                </a:r>
                <a:r>
                  <a:rPr lang="en-US" altLang="ko-KR" dirty="0" smtClean="0">
                    <a:latin typeface="+mn-ea"/>
                    <a:ea typeface="+mn-ea"/>
                  </a:rPr>
                  <a:t>:</a:t>
                </a:r>
              </a:p>
              <a:p>
                <a:pPr marL="292100" indent="-29210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marL="292100" indent="12700"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취할 수 있는 가장 작은 값은 처음부터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 연속하여 성공하는 경우이므로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상태공간은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{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+ 1,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+ 2,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+ 3, … }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</a:p>
              <a:p>
                <a:pPr marL="292100" indent="-29210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marL="292100" indent="-1270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번째 시행에서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번째 성공이 이루어졌다면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 </m:t>
                    </m:r>
                  </m:oMath>
                </a14:m>
                <a:r>
                  <a:rPr lang="en-US" altLang="ko-KR" i="1" dirty="0" smtClean="0">
                    <a:latin typeface="Cambria Math"/>
                    <a:ea typeface="+mn-ea"/>
                  </a:rPr>
                  <a:t/>
                </a:r>
                <a:br>
                  <a:rPr lang="en-US" altLang="ko-KR" i="1" dirty="0" smtClean="0">
                    <a:latin typeface="Cambria Math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번의 시행에서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꼭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 성공하고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번째 시행에서 마지막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번째 성공이 이루어져야 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</a:p>
              <a:p>
                <a:pPr marL="292100" indent="-12700"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번의 시행에서 성공의 횟수는 이항분포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– 1,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따르고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따라서 꼭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 성공할 확률은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43574"/>
                <a:ext cx="8215370" cy="4095865"/>
              </a:xfrm>
              <a:prstGeom prst="rect">
                <a:avLst/>
              </a:prstGeom>
              <a:blipFill rotWithShape="1">
                <a:blip r:embed="rId3"/>
                <a:stretch>
                  <a:fillRect l="-519" t="-149" b="-1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5279"/>
              </p:ext>
            </p:extLst>
          </p:nvPr>
        </p:nvGraphicFramePr>
        <p:xfrm>
          <a:off x="1031682" y="5289568"/>
          <a:ext cx="6852686" cy="587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92" name="Equation" r:id="rId4" imgW="4635360" imgH="406080" progId="Equation.DSMT4">
                  <p:embed/>
                </p:oleObj>
              </mc:Choice>
              <mc:Fallback>
                <p:oleObj name="Equation" r:id="rId4" imgW="463536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682" y="5289568"/>
                        <a:ext cx="6852686" cy="5877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530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음이항분포</a:t>
            </a:r>
            <a:endParaRPr lang="ko-KR" altLang="en-US" dirty="0">
              <a:latin typeface="Book Antiqua" pitchFamily="18" charset="0"/>
            </a:endParaRPr>
          </a:p>
        </p:txBody>
      </p:sp>
      <p:graphicFrame>
        <p:nvGraphicFramePr>
          <p:cNvPr id="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972193"/>
              </p:ext>
            </p:extLst>
          </p:nvPr>
        </p:nvGraphicFramePr>
        <p:xfrm>
          <a:off x="899592" y="1800225"/>
          <a:ext cx="722153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715" name="Equation" r:id="rId3" imgW="5079960" imgH="1041120" progId="Equation.DSMT4">
                  <p:embed/>
                </p:oleObj>
              </mc:Choice>
              <mc:Fallback>
                <p:oleObj name="Equation" r:id="rId3" imgW="5079960" imgH="1041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1800225"/>
                        <a:ext cx="7221538" cy="144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3568" y="836712"/>
                <a:ext cx="7712434" cy="763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매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시행이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독립이므로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번째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시행에서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번째 성공이 이루어질 확률은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836712"/>
                <a:ext cx="7712434" cy="763351"/>
              </a:xfrm>
              <a:prstGeom prst="rect">
                <a:avLst/>
              </a:prstGeom>
              <a:blipFill rotWithShape="1">
                <a:blip r:embed="rId5"/>
                <a:stretch>
                  <a:fillRect l="-632" t="-800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49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제목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</a:rPr>
                      <m:t>𝑁𝐵</m:t>
                    </m:r>
                    <m:r>
                      <a:rPr lang="en-US" altLang="ko-KR" i="1" dirty="0" smtClean="0">
                        <a:latin typeface="Cambria Math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dirty="0">
                    <a:latin typeface="Book Antiqua" pitchFamily="18" charset="0"/>
                  </a:rPr>
                  <a:t>의 확률질량함수</a:t>
                </a:r>
              </a:p>
            </p:txBody>
          </p:sp>
        </mc:Choice>
        <mc:Fallback xmlns="">
          <p:sp>
            <p:nvSpPr>
              <p:cNvPr id="3" name="제목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20513" b="-371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565185"/>
              </p:ext>
            </p:extLst>
          </p:nvPr>
        </p:nvGraphicFramePr>
        <p:xfrm>
          <a:off x="1714005" y="1771986"/>
          <a:ext cx="5410696" cy="889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39" name="Equation" r:id="rId4" imgW="3467100" imgH="584200" progId="Equation.DSMT4">
                  <p:embed/>
                </p:oleObj>
              </mc:Choice>
              <mc:Fallback>
                <p:oleObj name="Equation" r:id="rId4" imgW="3467100" imgH="584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005" y="1771986"/>
                        <a:ext cx="5410696" cy="8893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직사각형 7"/>
          <p:cNvSpPr/>
          <p:nvPr/>
        </p:nvSpPr>
        <p:spPr>
          <a:xfrm>
            <a:off x="1217611" y="1499886"/>
            <a:ext cx="6377642" cy="1425058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0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14172" y="2711911"/>
            <a:ext cx="3686628" cy="1332964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이산균등분포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7543" y="892078"/>
            <a:ext cx="8110399" cy="1423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685800" y="1075740"/>
                <a:ext cx="770345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이산균등분포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discrete uniform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이산확률변수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상태공간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 = { 1, 2, …,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}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에서 확률질량함수가 균등한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확률분포로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𝐷𝑈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으로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나타낸다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871" t="-2994" r="-792" b="-9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70774"/>
              </p:ext>
            </p:extLst>
          </p:nvPr>
        </p:nvGraphicFramePr>
        <p:xfrm>
          <a:off x="3308917" y="2859218"/>
          <a:ext cx="249713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11" name="Equation" r:id="rId4" imgW="1676400" imgH="660400" progId="Equation.DSMT4">
                  <p:embed/>
                </p:oleObj>
              </mc:Choice>
              <mc:Fallback>
                <p:oleObj name="Equation" r:id="rId4" imgW="1676400" imgH="660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917" y="2859218"/>
                        <a:ext cx="2497138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82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음이항분포와</a:t>
            </a:r>
            <a:r>
              <a:rPr lang="ko-KR" altLang="en-US" dirty="0">
                <a:latin typeface="Book Antiqua" pitchFamily="18" charset="0"/>
              </a:rPr>
              <a:t> 기하분포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054" y="823706"/>
                <a:ext cx="821537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1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인 경우에 </a:t>
                </a:r>
                <a:r>
                  <a:rPr lang="ko-KR" altLang="en-US" dirty="0" err="1">
                    <a:latin typeface="+mn-ea"/>
                    <a:ea typeface="+mn-ea"/>
                  </a:rPr>
                  <a:t>음이항분포는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:r>
                  <a:rPr lang="ko-KR" altLang="en-US" dirty="0" err="1">
                    <a:latin typeface="+mn-ea"/>
                    <a:ea typeface="+mn-ea"/>
                  </a:rPr>
                  <a:t>모수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인 기하분포이다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 marL="266700" indent="-12700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~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𝐺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라 하면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+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+ … + </m:t>
                    </m:r>
                    <m:r>
                      <a:rPr lang="en-US" altLang="ko-KR" i="1" dirty="0" err="1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err="1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은 </a:t>
                </a:r>
                <a:r>
                  <a:rPr lang="ko-KR" altLang="en-US" dirty="0" err="1">
                    <a:latin typeface="+mn-ea"/>
                    <a:ea typeface="+mn-ea"/>
                  </a:rPr>
                  <a:t>음이항분포에</a:t>
                </a:r>
                <a:r>
                  <a:rPr lang="ko-KR" altLang="en-US" dirty="0">
                    <a:latin typeface="+mn-ea"/>
                    <a:ea typeface="+mn-ea"/>
                  </a:rPr>
                  <a:t> 따른다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54" y="823706"/>
                <a:ext cx="8215370" cy="757130"/>
              </a:xfrm>
              <a:prstGeom prst="rect">
                <a:avLst/>
              </a:prstGeom>
              <a:blipFill rotWithShape="1">
                <a:blip r:embed="rId2"/>
                <a:stretch>
                  <a:fillRect l="-445" t="-806"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6" y="2010373"/>
            <a:ext cx="7159624" cy="154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23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음이항분포의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평균과 분산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79512" y="764704"/>
            <a:ext cx="8215370" cy="600075"/>
            <a:chOff x="179512" y="1328727"/>
            <a:chExt cx="8215370" cy="6000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179512" y="1416595"/>
                  <a:ext cx="821537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14:m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baseline="-25000" dirty="0" smtClean="0">
                          <a:latin typeface="Cambria Math"/>
                          <a:ea typeface="+mn-ea"/>
                        </a:rPr>
                        <m:t>𝑖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~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𝐺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𝑝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이면                                이므로</a:t>
                  </a:r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12" y="1416595"/>
                  <a:ext cx="8215370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45" t="-8333" b="-26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9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41454728"/>
                    </p:ext>
                  </p:extLst>
                </p:nvPr>
              </p:nvGraphicFramePr>
              <p:xfrm>
                <a:off x="2045146" y="1328727"/>
                <a:ext cx="2382838" cy="6000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903" name="Equation" r:id="rId4" imgW="1676160" imgH="431640" progId="Equation.DSMT4">
                        <p:embed/>
                      </p:oleObj>
                    </mc:Choice>
                    <mc:Fallback>
                      <p:oleObj name="Equation" r:id="rId4" imgW="1676160" imgH="431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45146" y="1328727"/>
                              <a:ext cx="2382838" cy="6000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9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41454728"/>
                    </p:ext>
                  </p:extLst>
                </p:nvPr>
              </p:nvGraphicFramePr>
              <p:xfrm>
                <a:off x="2045146" y="1328727"/>
                <a:ext cx="2382838" cy="6000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45873" name="Equation" r:id="rId6" imgW="1676160" imgH="431640" progId="Equation.DSMT4">
                        <p:embed/>
                      </p:oleObj>
                    </mc:Choice>
                    <mc:Fallback>
                      <p:oleObj name="Equation" r:id="rId6" imgW="1676160" imgH="4316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45146" y="1328727"/>
                              <a:ext cx="2382838" cy="6000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aphicFrame>
        <p:nvGraphicFramePr>
          <p:cNvPr id="1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649464"/>
              </p:ext>
            </p:extLst>
          </p:nvPr>
        </p:nvGraphicFramePr>
        <p:xfrm>
          <a:off x="2339752" y="1580208"/>
          <a:ext cx="4314825" cy="112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4" name="Equation" r:id="rId8" imgW="3035160" imgH="812520" progId="Equation.DSMT4">
                  <p:embed/>
                </p:oleObj>
              </mc:Choice>
              <mc:Fallback>
                <p:oleObj name="Equation" r:id="rId8" imgW="303516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1580208"/>
                        <a:ext cx="4314825" cy="1128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9046" y="3130959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① </a:t>
            </a:r>
            <a:r>
              <a:rPr lang="ko-KR" altLang="en-US" dirty="0" smtClean="0">
                <a:latin typeface="+mn-ea"/>
                <a:ea typeface="+mn-ea"/>
              </a:rPr>
              <a:t>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046" y="3837077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②</a:t>
            </a:r>
            <a:r>
              <a:rPr lang="ko-KR" altLang="en-US" dirty="0" smtClean="0">
                <a:latin typeface="+mn-ea"/>
                <a:ea typeface="+mn-ea"/>
              </a:rPr>
              <a:t> 분산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495988"/>
              </p:ext>
            </p:extLst>
          </p:nvPr>
        </p:nvGraphicFramePr>
        <p:xfrm>
          <a:off x="1814984" y="2953817"/>
          <a:ext cx="812800" cy="1411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5" name="Equation" r:id="rId10" imgW="545760" imgH="965160" progId="Equation.DSMT4">
                  <p:embed/>
                </p:oleObj>
              </mc:Choice>
              <mc:Fallback>
                <p:oleObj name="Equation" r:id="rId10" imgW="54576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984" y="2953817"/>
                        <a:ext cx="812800" cy="1411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0037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음이항분포</a:t>
            </a:r>
            <a:endParaRPr lang="ko-KR" altLang="en-US" dirty="0">
              <a:latin typeface="Book Antiqua" pitchFamily="18" charset="0"/>
            </a:endParaRP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9" y="793756"/>
            <a:ext cx="8769351" cy="296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71600" y="3454078"/>
                <a:ext cx="7704856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7500" indent="-3175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파고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10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𝑚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 넘는 파도가 처음으로 찾아올 확률이 매년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𝑝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0.04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이 파도가 두 번 찾아올 평균 년 수는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𝑚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2/0.04 = 50(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년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)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17500" indent="-3175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17500" indent="-3175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구조물이 세워진 이후로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10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𝑚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를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초과하는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파도가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두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번째로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찾아올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년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수를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라 하면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확률질량함수는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454078"/>
                <a:ext cx="7704856" cy="1400383"/>
              </a:xfrm>
              <a:prstGeom prst="rect">
                <a:avLst/>
              </a:prstGeom>
              <a:blipFill rotWithShape="1">
                <a:blip r:embed="rId4"/>
                <a:stretch>
                  <a:fillRect l="-475" t="-1747" b="-56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971600" y="5686326"/>
            <a:ext cx="74935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  <a:endParaRPr lang="en-US" altLang="ko-KR" sz="1700" spc="-15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159365"/>
              </p:ext>
            </p:extLst>
          </p:nvPr>
        </p:nvGraphicFramePr>
        <p:xfrm>
          <a:off x="2915816" y="6093296"/>
          <a:ext cx="3881437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35" name="Equation" r:id="rId5" imgW="2730240" imgH="241200" progId="Equation.DSMT4">
                  <p:embed/>
                </p:oleObj>
              </mc:Choice>
              <mc:Fallback>
                <p:oleObj name="Equation" r:id="rId5" imgW="27302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6093296"/>
                        <a:ext cx="3881437" cy="334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98780"/>
              </p:ext>
            </p:extLst>
          </p:nvPr>
        </p:nvGraphicFramePr>
        <p:xfrm>
          <a:off x="2987824" y="4977160"/>
          <a:ext cx="40608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836" name="Equation" r:id="rId7" imgW="2857320" imgH="406080" progId="Equation.DSMT4">
                  <p:embed/>
                </p:oleObj>
              </mc:Choice>
              <mc:Fallback>
                <p:oleObj name="Equation" r:id="rId7" imgW="2857320" imgH="406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4977160"/>
                        <a:ext cx="4060825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27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푸아송분포</a:t>
            </a:r>
            <a:endParaRPr lang="ko-KR" altLang="en-US" dirty="0">
              <a:latin typeface="Book Antiqu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860227"/>
            <a:ext cx="8358246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err="1" smtClean="0">
                <a:latin typeface="+mn-ea"/>
                <a:ea typeface="+mn-ea"/>
              </a:rPr>
              <a:t>푸아송분포는</a:t>
            </a:r>
            <a:r>
              <a:rPr lang="ko-KR" altLang="en-US" dirty="0" smtClean="0">
                <a:latin typeface="+mn-ea"/>
                <a:ea typeface="+mn-ea"/>
              </a:rPr>
              <a:t> 다음과 같이 주어진 영역 안에서 특별한 사건이 발생한 횟수에 관한 확률분포이다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</a:p>
          <a:p>
            <a:endParaRPr lang="en-US" altLang="ko-KR" dirty="0" smtClean="0">
              <a:latin typeface="+mn-ea"/>
              <a:ea typeface="+mn-ea"/>
            </a:endParaRPr>
          </a:p>
          <a:p>
            <a:pPr marL="444500" indent="-88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+mn-ea"/>
                <a:ea typeface="+mn-ea"/>
              </a:rPr>
              <a:t> 1</a:t>
            </a:r>
            <a:r>
              <a:rPr lang="ko-KR" altLang="en-US" dirty="0" smtClean="0">
                <a:latin typeface="+mn-ea"/>
                <a:ea typeface="+mn-ea"/>
              </a:rPr>
              <a:t>초 동안 방출된 방사능 입자의 수</a:t>
            </a:r>
            <a:endParaRPr lang="en-US" altLang="ko-KR" dirty="0" smtClean="0">
              <a:latin typeface="+mn-ea"/>
              <a:ea typeface="+mn-ea"/>
            </a:endParaRPr>
          </a:p>
          <a:p>
            <a:pPr marL="444500" indent="-889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+mn-ea"/>
                <a:ea typeface="+mn-ea"/>
              </a:rPr>
              <a:t> 1</a:t>
            </a:r>
            <a:r>
              <a:rPr lang="ko-KR" altLang="en-US" dirty="0" smtClean="0">
                <a:latin typeface="+mn-ea"/>
                <a:ea typeface="+mn-ea"/>
              </a:rPr>
              <a:t>시간 동안 걸려온 </a:t>
            </a:r>
            <a:r>
              <a:rPr lang="ko-KR" altLang="en-US" dirty="0" err="1" smtClean="0">
                <a:latin typeface="+mn-ea"/>
                <a:ea typeface="+mn-ea"/>
              </a:rPr>
              <a:t>스팸문자</a:t>
            </a:r>
            <a:r>
              <a:rPr lang="ko-KR" altLang="en-US" dirty="0" smtClean="0">
                <a:latin typeface="+mn-ea"/>
                <a:ea typeface="+mn-ea"/>
              </a:rPr>
              <a:t> 횟수 </a:t>
            </a:r>
            <a:endParaRPr lang="en-US" altLang="ko-KR" dirty="0" smtClean="0">
              <a:latin typeface="+mn-ea"/>
              <a:ea typeface="+mn-ea"/>
            </a:endParaRPr>
          </a:p>
          <a:p>
            <a:pPr marL="444500" indent="-88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+mn-ea"/>
                <a:ea typeface="+mn-ea"/>
              </a:rPr>
              <a:t> 특정 시간 동안 톨게이트를 통과한 자동차 수</a:t>
            </a:r>
            <a:endParaRPr lang="en-US" altLang="ko-KR" dirty="0" smtClean="0">
              <a:latin typeface="+mn-ea"/>
              <a:ea typeface="+mn-ea"/>
            </a:endParaRPr>
          </a:p>
          <a:p>
            <a:pPr marL="444500" indent="-88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+mn-ea"/>
                <a:ea typeface="+mn-ea"/>
              </a:rPr>
              <a:t> 음료수 </a:t>
            </a:r>
            <a:r>
              <a:rPr lang="en-US" altLang="ko-KR" dirty="0" smtClean="0">
                <a:latin typeface="+mn-ea"/>
                <a:ea typeface="+mn-ea"/>
              </a:rPr>
              <a:t>1mm</a:t>
            </a:r>
            <a:r>
              <a:rPr lang="en-US" altLang="ko-KR" baseline="30000" dirty="0" smtClean="0">
                <a:latin typeface="+mn-ea"/>
                <a:ea typeface="+mn-ea"/>
              </a:rPr>
              <a:t>3</a:t>
            </a:r>
            <a:r>
              <a:rPr lang="ko-KR" altLang="en-US" dirty="0" smtClean="0">
                <a:latin typeface="+mn-ea"/>
                <a:ea typeface="+mn-ea"/>
              </a:rPr>
              <a:t> 당 박테리아 수</a:t>
            </a:r>
            <a:endParaRPr lang="en-US" altLang="ko-KR" dirty="0" smtClean="0">
              <a:latin typeface="+mn-ea"/>
              <a:ea typeface="+mn-ea"/>
            </a:endParaRPr>
          </a:p>
          <a:p>
            <a:pPr marL="444500" indent="-889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+mn-ea"/>
                <a:ea typeface="+mn-ea"/>
              </a:rPr>
              <a:t> 소설책의 한 면 당 오자의 개수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6030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푸아송분포의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1110" y="836712"/>
                <a:ext cx="8215370" cy="731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𝑛𝑝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로 일정하고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→ ∞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라고 하자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이항확률변수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확률질량함수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 다음 극한을 갖는다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10" y="836712"/>
                <a:ext cx="8215370" cy="731675"/>
              </a:xfrm>
              <a:prstGeom prst="rect">
                <a:avLst/>
              </a:prstGeom>
              <a:blipFill rotWithShape="1">
                <a:blip r:embed="rId3"/>
                <a:stretch>
                  <a:fillRect l="-520" t="-833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039203"/>
              </p:ext>
            </p:extLst>
          </p:nvPr>
        </p:nvGraphicFramePr>
        <p:xfrm>
          <a:off x="1766888" y="1844824"/>
          <a:ext cx="5594350" cy="3106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72" name="Equation" r:id="rId4" imgW="3936960" imgH="2234880" progId="Equation.DSMT4">
                  <p:embed/>
                </p:oleObj>
              </mc:Choice>
              <mc:Fallback>
                <p:oleObj name="Equation" r:id="rId4" imgW="3936960" imgH="223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6888" y="1844824"/>
                        <a:ext cx="5594350" cy="3106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155269"/>
              </p:ext>
            </p:extLst>
          </p:nvPr>
        </p:nvGraphicFramePr>
        <p:xfrm>
          <a:off x="1259632" y="5301208"/>
          <a:ext cx="5881687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73" name="Equation" r:id="rId6" imgW="4140000" imgH="520560" progId="Equation.DSMT4">
                  <p:embed/>
                </p:oleObj>
              </mc:Choice>
              <mc:Fallback>
                <p:oleObj name="Equation" r:id="rId6" imgW="4140000" imgH="520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5301208"/>
                        <a:ext cx="5881687" cy="723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79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푸아송분포의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구조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3" y="892078"/>
            <a:ext cx="8110399" cy="1423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85800" y="1075740"/>
                <a:ext cx="7703457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err="1">
                    <a:latin typeface="+mn-ea"/>
                    <a:ea typeface="+mn-ea"/>
                  </a:rPr>
                  <a:t>포아송분포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Poisson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양의 </a:t>
                </a:r>
                <a:r>
                  <a:rPr lang="ko-KR" altLang="en-US" sz="2000" dirty="0">
                    <a:latin typeface="+mn-ea"/>
                    <a:ea typeface="+mn-ea"/>
                  </a:rPr>
                  <a:t>실수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𝑚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대하여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확률질량함수가 </a:t>
                </a:r>
                <a:r>
                  <a:rPr lang="ko-KR" altLang="en-US" sz="2000" dirty="0">
                    <a:latin typeface="+mn-ea"/>
                    <a:ea typeface="+mn-ea"/>
                  </a:rPr>
                  <a:t>다음과 같은 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확률분포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으로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015663"/>
              </a:xfrm>
              <a:prstGeom prst="rect">
                <a:avLst/>
              </a:prstGeom>
              <a:blipFill rotWithShape="1">
                <a:blip r:embed="rId3"/>
                <a:stretch>
                  <a:fillRect l="-871" t="-2994" b="-9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312773"/>
              </p:ext>
            </p:extLst>
          </p:nvPr>
        </p:nvGraphicFramePr>
        <p:xfrm>
          <a:off x="2930057" y="2749550"/>
          <a:ext cx="295275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34" name="Equation" r:id="rId4" imgW="1981200" imgH="660400" progId="Equation.DSMT4">
                  <p:embed/>
                </p:oleObj>
              </mc:Choice>
              <mc:Fallback>
                <p:oleObj name="Equation" r:id="rId4" imgW="1981200" imgH="660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057" y="2749550"/>
                        <a:ext cx="295275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2513664" y="2615171"/>
            <a:ext cx="3785536" cy="1302688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40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푸아송분포의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11110" y="836712"/>
                <a:ext cx="8215370" cy="7571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err="1">
                    <a:latin typeface="+mn-ea"/>
                    <a:ea typeface="+mn-ea"/>
                  </a:rPr>
                  <a:t>모수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인 </a:t>
                </a:r>
                <a:r>
                  <a:rPr lang="ko-KR" altLang="en-US" dirty="0" err="1">
                    <a:latin typeface="+mn-ea"/>
                    <a:ea typeface="+mn-ea"/>
                  </a:rPr>
                  <a:t>푸아송분포는</a:t>
                </a:r>
                <a:r>
                  <a:rPr lang="ko-KR" altLang="en-US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𝑛𝑝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일정한 이항분포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극한분포이다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110" y="836712"/>
                <a:ext cx="8215370" cy="757130"/>
              </a:xfrm>
              <a:prstGeom prst="rect">
                <a:avLst/>
              </a:prstGeom>
              <a:blipFill rotWithShape="1">
                <a:blip r:embed="rId2"/>
                <a:stretch>
                  <a:fillRect l="-520" t="-806"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535690" y="1916832"/>
            <a:ext cx="8068758" cy="3976671"/>
            <a:chOff x="-2176188" y="2276872"/>
            <a:chExt cx="18368983" cy="9053115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24744" y="2276872"/>
              <a:ext cx="12220575" cy="432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781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" b="-8241"/>
            <a:stretch/>
          </p:blipFill>
          <p:spPr bwMode="auto">
            <a:xfrm>
              <a:off x="-2176188" y="6700838"/>
              <a:ext cx="6057901" cy="46291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781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748" y="6757229"/>
              <a:ext cx="12134851" cy="4238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10134896" y="2283969"/>
              <a:ext cx="6057899" cy="42767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240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푸아송분포의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구조</a:t>
            </a:r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15" y="821386"/>
            <a:ext cx="8752563" cy="161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7635" y="2846388"/>
                <a:ext cx="7920168" cy="2289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는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모수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𝑛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1000,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𝑝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0.002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이항분포에 따르므로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근사적으로 모수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푸아송분포에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근사한다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확률질량함수는 근사적으로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635" y="2846388"/>
                <a:ext cx="7920168" cy="2289858"/>
              </a:xfrm>
              <a:prstGeom prst="rect">
                <a:avLst/>
              </a:prstGeom>
              <a:blipFill rotWithShape="1">
                <a:blip r:embed="rId4"/>
                <a:stretch>
                  <a:fillRect l="-462" t="-266" b="-7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7360924"/>
              </p:ext>
            </p:extLst>
          </p:nvPr>
        </p:nvGraphicFramePr>
        <p:xfrm>
          <a:off x="3275856" y="3645024"/>
          <a:ext cx="25622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25" name="Equation" r:id="rId5" imgW="1803240" imgH="419040" progId="Equation.DSMT4">
                  <p:embed/>
                </p:oleObj>
              </mc:Choice>
              <mc:Fallback>
                <p:oleObj name="Equation" r:id="rId5" imgW="18032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3645024"/>
                        <a:ext cx="2562225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1130998"/>
              </p:ext>
            </p:extLst>
          </p:nvPr>
        </p:nvGraphicFramePr>
        <p:xfrm>
          <a:off x="2781846" y="5222652"/>
          <a:ext cx="366236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926" name="Equation" r:id="rId7" imgW="2577960" imgH="419040" progId="Equation.DSMT4">
                  <p:embed/>
                </p:oleObj>
              </mc:Choice>
              <mc:Fallback>
                <p:oleObj name="Equation" r:id="rId7" imgW="25779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1846" y="5222652"/>
                        <a:ext cx="3662362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1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푸아송분포의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구조</a:t>
            </a:r>
          </a:p>
        </p:txBody>
      </p:sp>
      <p:sp>
        <p:nvSpPr>
          <p:cNvPr id="7" name="설명선 3 6"/>
          <p:cNvSpPr/>
          <p:nvPr/>
        </p:nvSpPr>
        <p:spPr>
          <a:xfrm flipH="1">
            <a:off x="3775437" y="1823405"/>
            <a:ext cx="632523" cy="642942"/>
          </a:xfrm>
          <a:prstGeom prst="borderCallout3">
            <a:avLst>
              <a:gd name="adj1" fmla="val 18750"/>
              <a:gd name="adj2" fmla="val -8333"/>
              <a:gd name="adj3" fmla="val 20404"/>
              <a:gd name="adj4" fmla="val -105759"/>
              <a:gd name="adj5" fmla="val 39997"/>
              <a:gd name="adj6" fmla="val -182751"/>
              <a:gd name="adj7" fmla="val 41116"/>
              <a:gd name="adj8" fmla="val -176023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144727"/>
              </p:ext>
            </p:extLst>
          </p:nvPr>
        </p:nvGraphicFramePr>
        <p:xfrm>
          <a:off x="2608039" y="1181895"/>
          <a:ext cx="4340225" cy="332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98" name="Equation" r:id="rId3" imgW="2984400" imgH="2336760" progId="Equation.DSMT4">
                  <p:embed/>
                </p:oleObj>
              </mc:Choice>
              <mc:Fallback>
                <p:oleObj name="Equation" r:id="rId3" imgW="2984400" imgH="2336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8039" y="1181895"/>
                        <a:ext cx="4340225" cy="3325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56154" y="1292517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3974" y="4117827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분산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7624" y="3117695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2</a:t>
            </a:r>
            <a:r>
              <a:rPr lang="ko-KR" altLang="en-US" dirty="0" smtClean="0">
                <a:latin typeface="+mn-ea"/>
                <a:ea typeface="+mn-ea"/>
              </a:rPr>
              <a:t>차 </a:t>
            </a:r>
            <a:r>
              <a:rPr lang="ko-KR" altLang="en-US" dirty="0" err="1" smtClean="0">
                <a:latin typeface="+mn-ea"/>
                <a:ea typeface="+mn-ea"/>
              </a:rPr>
              <a:t>기댓값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7182" y="2668519"/>
            <a:ext cx="1776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같은</a:t>
            </a:r>
            <a:r>
              <a:rPr lang="en-US" altLang="ko-KR" dirty="0" smtClean="0">
                <a:latin typeface="+mn-ea"/>
                <a:ea typeface="+mn-ea"/>
              </a:rPr>
              <a:t> </a:t>
            </a:r>
            <a:r>
              <a:rPr lang="ko-KR" altLang="en-US" dirty="0" smtClean="0">
                <a:latin typeface="+mn-ea"/>
                <a:ea typeface="+mn-ea"/>
              </a:rPr>
              <a:t>방법으로</a:t>
            </a:r>
            <a:endParaRPr lang="ko-KR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599492" y="1966281"/>
                <a:ext cx="2428892" cy="369332"/>
              </a:xfrm>
              <a:prstGeom prst="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확률질량함수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492" y="1966281"/>
                <a:ext cx="2428892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6452" r="-1500" b="-24194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547664" y="501784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①</a:t>
            </a:r>
            <a:r>
              <a:rPr lang="ko-KR" altLang="en-US" dirty="0" smtClean="0">
                <a:latin typeface="+mn-ea"/>
                <a:ea typeface="+mn-ea"/>
              </a:rPr>
              <a:t> 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47664" y="5723964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②</a:t>
            </a:r>
            <a:r>
              <a:rPr lang="ko-KR" altLang="en-US" dirty="0" smtClean="0">
                <a:latin typeface="+mn-ea"/>
                <a:ea typeface="+mn-ea"/>
              </a:rPr>
              <a:t> 분산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graphicFrame>
        <p:nvGraphicFramePr>
          <p:cNvPr id="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870504"/>
              </p:ext>
            </p:extLst>
          </p:nvPr>
        </p:nvGraphicFramePr>
        <p:xfrm>
          <a:off x="2658943" y="5099450"/>
          <a:ext cx="717550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99" name="Equation" r:id="rId6" imgW="482400" imgH="609480" progId="Equation.DSMT4">
                  <p:embed/>
                </p:oleObj>
              </mc:Choice>
              <mc:Fallback>
                <p:oleObj name="Equation" r:id="rId6" imgW="482400" imgH="609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8943" y="5099450"/>
                        <a:ext cx="717550" cy="893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13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푸아송분포의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구조</a:t>
            </a:r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791011"/>
            <a:ext cx="8782051" cy="299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55576" y="4044841"/>
                <a:ext cx="7818438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5600" indent="-3556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계수관을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통과하는 방사능 입자 수를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라 하면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평균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푸아송분포에 따른다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구하고자 하는 확률질량함수는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55600" indent="-3556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5600" indent="-3556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5600" indent="-3556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044841"/>
                <a:ext cx="7818438" cy="1400383"/>
              </a:xfrm>
              <a:prstGeom prst="rect">
                <a:avLst/>
              </a:prstGeom>
              <a:blipFill rotWithShape="1">
                <a:blip r:embed="rId4"/>
                <a:stretch>
                  <a:fillRect l="-546" t="-17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485174"/>
              </p:ext>
            </p:extLst>
          </p:nvPr>
        </p:nvGraphicFramePr>
        <p:xfrm>
          <a:off x="3370189" y="4752939"/>
          <a:ext cx="2544762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08" name="Equation" r:id="rId5" imgW="1790640" imgH="419040" progId="Equation.DSMT4">
                  <p:embed/>
                </p:oleObj>
              </mc:Choice>
              <mc:Fallback>
                <p:oleObj name="Equation" r:id="rId5" imgW="17906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0189" y="4752939"/>
                        <a:ext cx="2544762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954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이산균등분포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1"/>
              <p:cNvSpPr txBox="1">
                <a:spLocks/>
              </p:cNvSpPr>
              <p:nvPr/>
            </p:nvSpPr>
            <p:spPr bwMode="auto">
              <a:xfrm>
                <a:off x="323369" y="83671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이산균등분포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</a:rPr>
                      <m:t>𝐷𝑈</m:t>
                    </m:r>
                    <m:r>
                      <a:rPr lang="en-US" altLang="ko-KR" sz="2000" i="1" dirty="0" smtClean="0">
                        <a:latin typeface="Cambria Math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 평균과 분산</a:t>
                </a:r>
                <a:endParaRPr lang="en-US" altLang="ko-KR" sz="20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7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369" y="83671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t="-10606" b="-227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552537"/>
              </p:ext>
            </p:extLst>
          </p:nvPr>
        </p:nvGraphicFramePr>
        <p:xfrm>
          <a:off x="2638357" y="1635970"/>
          <a:ext cx="5534043" cy="1257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72" name="Equation" r:id="rId5" imgW="4051080" imgH="939600" progId="Equation.DSMT4">
                  <p:embed/>
                </p:oleObj>
              </mc:Choice>
              <mc:Fallback>
                <p:oleObj name="Equation" r:id="rId5" imgW="405108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8357" y="1635970"/>
                        <a:ext cx="5534043" cy="12579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51089" y="1756146"/>
                <a:ext cx="15544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평균 </a:t>
                </a:r>
                <a:r>
                  <a:rPr lang="en-US" altLang="ko-KR" dirty="0" smtClean="0">
                    <a:latin typeface="+mn-ea"/>
                    <a:ea typeface="+mn-ea"/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89" y="1756146"/>
                <a:ext cx="1554472" cy="369332"/>
              </a:xfrm>
              <a:prstGeom prst="rect">
                <a:avLst/>
              </a:prstGeom>
              <a:blipFill rotWithShape="1"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55190" y="2481159"/>
                <a:ext cx="1872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</a:t>
                </a:r>
                <a:r>
                  <a:rPr lang="en-US" altLang="ko-KR" dirty="0" smtClean="0">
                    <a:latin typeface="+mn-ea"/>
                    <a:ea typeface="+mn-ea"/>
                  </a:rPr>
                  <a:t>2</a:t>
                </a:r>
                <a:r>
                  <a:rPr lang="ko-KR" altLang="en-US" dirty="0" smtClean="0">
                    <a:latin typeface="+mn-ea"/>
                    <a:ea typeface="+mn-ea"/>
                  </a:rPr>
                  <a:t>차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적률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:r>
                  <a:rPr lang="en-US" altLang="ko-KR" dirty="0" smtClean="0">
                    <a:latin typeface="+mn-ea"/>
                    <a:ea typeface="+mn-ea"/>
                  </a:rPr>
                  <a:t>: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190" y="2481159"/>
                <a:ext cx="1872593" cy="369332"/>
              </a:xfrm>
              <a:prstGeom prst="rect">
                <a:avLst/>
              </a:prstGeom>
              <a:blipFill rotWithShape="1">
                <a:blip r:embed="rId8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52198" y="3184906"/>
                <a:ext cx="13390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분산 </a:t>
                </a:r>
                <a:r>
                  <a:rPr lang="en-US" altLang="ko-KR" dirty="0" smtClean="0">
                    <a:latin typeface="+mn-ea"/>
                    <a:ea typeface="+mn-ea"/>
                  </a:rPr>
                  <a:t>: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98" y="3184906"/>
                <a:ext cx="1339049" cy="369332"/>
              </a:xfrm>
              <a:prstGeom prst="rect">
                <a:avLst/>
              </a:prstGeom>
              <a:blipFill rotWithShape="1"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064209"/>
              </p:ext>
            </p:extLst>
          </p:nvPr>
        </p:nvGraphicFramePr>
        <p:xfrm>
          <a:off x="2627784" y="3061490"/>
          <a:ext cx="4041700" cy="1087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73" name="Equation" r:id="rId10" imgW="2958840" imgH="812520" progId="Equation.DSMT4">
                  <p:embed/>
                </p:oleObj>
              </mc:Choice>
              <mc:Fallback>
                <p:oleObj name="Equation" r:id="rId10" imgW="295884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061490"/>
                        <a:ext cx="4041700" cy="10875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55576" y="4918737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dirty="0" smtClean="0">
                <a:latin typeface="+mn-ea"/>
                <a:ea typeface="+mn-ea"/>
              </a:rPr>
              <a:t>① 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55576" y="5624855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dirty="0" smtClean="0">
                <a:latin typeface="+mn-ea"/>
                <a:ea typeface="+mn-ea"/>
              </a:rPr>
              <a:t>② 분산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073155"/>
              </p:ext>
            </p:extLst>
          </p:nvPr>
        </p:nvGraphicFramePr>
        <p:xfrm>
          <a:off x="1825580" y="4797152"/>
          <a:ext cx="1608138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74" name="Equation" r:id="rId12" imgW="1079280" imgH="888840" progId="Equation.DSMT4">
                  <p:embed/>
                </p:oleObj>
              </mc:Choice>
              <mc:Fallback>
                <p:oleObj name="Equation" r:id="rId12" imgW="10792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580" y="4797152"/>
                        <a:ext cx="1608138" cy="1298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819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푸아송분포의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구조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5576" y="820838"/>
            <a:ext cx="781843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/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(b)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pPr marL="355600" indent="-355600"/>
            <a:endParaRPr lang="en-US" altLang="ko-KR" sz="1700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55600" indent="-355600"/>
            <a:endParaRPr lang="en-US" altLang="ko-KR" sz="1700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55600" indent="-355600"/>
            <a:endParaRPr lang="en-US" altLang="ko-KR" sz="1700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55600" indent="-355600"/>
            <a:endParaRPr lang="en-US" altLang="ko-KR" sz="1700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55600" indent="-355600"/>
            <a:endParaRPr lang="en-US" altLang="ko-KR" sz="1700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55600" indent="-355600"/>
            <a:endParaRPr lang="en-US" altLang="ko-KR" sz="1700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355600" indent="-355600"/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751710"/>
              </p:ext>
            </p:extLst>
          </p:nvPr>
        </p:nvGraphicFramePr>
        <p:xfrm>
          <a:off x="2932039" y="1394222"/>
          <a:ext cx="3427412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44" name="Equation" r:id="rId3" imgW="2412720" imgH="634680" progId="Equation.DSMT4">
                  <p:embed/>
                </p:oleObj>
              </mc:Choice>
              <mc:Fallback>
                <p:oleObj name="Equation" r:id="rId3" imgW="241272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039" y="1394222"/>
                        <a:ext cx="3427412" cy="882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598221"/>
              </p:ext>
            </p:extLst>
          </p:nvPr>
        </p:nvGraphicFramePr>
        <p:xfrm>
          <a:off x="2863776" y="3140968"/>
          <a:ext cx="35528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045" name="Equation" r:id="rId5" imgW="2501640" imgH="419040" progId="Equation.DSMT4">
                  <p:embed/>
                </p:oleObj>
              </mc:Choice>
              <mc:Fallback>
                <p:oleObj name="Equation" r:id="rId5" imgW="25016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776" y="3140968"/>
                        <a:ext cx="3552825" cy="582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52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확률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4194" y="812515"/>
                <a:ext cx="8358246" cy="150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),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0, 1, 2, …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일 때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다음과 같이 확률을 계산한다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266700" indent="38100">
                  <a:lnSpc>
                    <a:spcPct val="120000"/>
                  </a:lnSpc>
                </a:pPr>
                <a:r>
                  <a:rPr lang="en-US" altLang="ko-KR" i="0" dirty="0" smtClean="0">
                    <a:latin typeface="+mj-lt"/>
                    <a:ea typeface="+mn-ea"/>
                  </a:rPr>
                  <a:t>①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=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)=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–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− 1)</m:t>
                    </m:r>
                  </m:oMath>
                </a14:m>
                <a:endParaRPr lang="en-US" altLang="ko-KR" dirty="0" smtClean="0">
                  <a:latin typeface="+mn-ea"/>
                  <a:ea typeface="+mn-ea"/>
                </a:endParaRPr>
              </a:p>
              <a:p>
                <a:pPr marL="266700" indent="38100">
                  <a:lnSpc>
                    <a:spcPct val="120000"/>
                  </a:lnSpc>
                </a:pPr>
                <a:r>
                  <a:rPr lang="en-US" altLang="ko-KR" i="0" dirty="0" smtClean="0">
                    <a:latin typeface="+mj-lt"/>
                    <a:ea typeface="+mn-ea"/>
                  </a:rPr>
                  <a:t>②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 –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− 1)</m:t>
                    </m:r>
                  </m:oMath>
                </a14:m>
                <a:endParaRPr lang="en-US" altLang="ko-KR" dirty="0" smtClean="0">
                  <a:latin typeface="+mn-ea"/>
                  <a:ea typeface="+mn-ea"/>
                </a:endParaRPr>
              </a:p>
              <a:p>
                <a:pPr marL="266700" indent="38100">
                  <a:lnSpc>
                    <a:spcPct val="120000"/>
                  </a:lnSpc>
                </a:pPr>
                <a:r>
                  <a:rPr lang="en-US" altLang="ko-KR" i="0" dirty="0" smtClean="0">
                    <a:latin typeface="+mj-lt"/>
                    <a:ea typeface="+mn-ea"/>
                  </a:rPr>
                  <a:t>③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)=1 −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− 1) </m:t>
                    </m:r>
                  </m:oMath>
                </a14:m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12515"/>
                <a:ext cx="8358246" cy="1502976"/>
              </a:xfrm>
              <a:prstGeom prst="rect">
                <a:avLst/>
              </a:prstGeom>
              <a:blipFill rotWithShape="1">
                <a:blip r:embed="rId2"/>
                <a:stretch>
                  <a:fillRect l="-511" t="-405" b="-3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4194" y="2780928"/>
                <a:ext cx="6281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(1.4)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≤4)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를 구하는 방법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2780928"/>
                <a:ext cx="628176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80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9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2" y="3413382"/>
            <a:ext cx="6032498" cy="289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9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푸아송분포</a:t>
            </a:r>
            <a:endParaRPr lang="ko-KR" altLang="en-US" dirty="0">
              <a:latin typeface="Book Antiqua" pitchFamily="18" charset="0"/>
            </a:endParaRPr>
          </a:p>
        </p:txBody>
      </p:sp>
      <p:pic>
        <p:nvPicPr>
          <p:cNvPr id="2549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21071"/>
            <a:ext cx="8724900" cy="2196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841" y="3284984"/>
                <a:ext cx="8353623" cy="1432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푸아송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누적확률표에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의해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3) = 0.758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42900" indent="-3429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42900" indent="-3429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4) =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4)  −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3) = 0.891 – 0.758 = 0.133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42900" indent="-3429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42900" indent="-3429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≥ 4) = 1 −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3) = 1− 0.758 = 0.242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41" y="3284984"/>
                <a:ext cx="8353623" cy="1432315"/>
              </a:xfrm>
              <a:prstGeom prst="rect">
                <a:avLst/>
              </a:prstGeom>
              <a:blipFill rotWithShape="1">
                <a:blip r:embed="rId3"/>
                <a:stretch>
                  <a:fillRect l="-511" t="-1702" b="-4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662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푸아송분포</a:t>
            </a:r>
            <a:endParaRPr lang="ko-KR" altLang="en-US" dirty="0">
              <a:latin typeface="Book Antiqu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053" y="800875"/>
            <a:ext cx="8720121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평균</a:t>
            </a:r>
            <a:r>
              <a:rPr lang="en-US" altLang="ko-KR" i="1" dirty="0">
                <a:latin typeface="Symbol" pitchFamily="18" charset="2"/>
              </a:rPr>
              <a:t>m</a:t>
            </a:r>
            <a:r>
              <a:rPr lang="ko-KR" altLang="en-US" dirty="0" smtClean="0">
                <a:latin typeface="+mn-ea"/>
                <a:ea typeface="+mn-ea"/>
              </a:rPr>
              <a:t>인 </a:t>
            </a:r>
            <a:r>
              <a:rPr lang="ko-KR" altLang="en-US" dirty="0" err="1" smtClean="0">
                <a:latin typeface="+mn-ea"/>
                <a:ea typeface="+mn-ea"/>
              </a:rPr>
              <a:t>푸아송분포는</a:t>
            </a:r>
            <a:r>
              <a:rPr lang="en-US" altLang="ko-KR" i="1" dirty="0">
                <a:latin typeface="Symbol" pitchFamily="18" charset="2"/>
              </a:rPr>
              <a:t>m</a:t>
            </a:r>
            <a:r>
              <a:rPr lang="ko-KR" altLang="en-US" dirty="0" smtClean="0">
                <a:latin typeface="+mn-ea"/>
                <a:ea typeface="+mn-ea"/>
              </a:rPr>
              <a:t>가 커질수록 평균을 중심으로 갖는 종모양에 근접한다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57164" y="1861704"/>
            <a:ext cx="6355196" cy="4348166"/>
            <a:chOff x="0" y="1285875"/>
            <a:chExt cx="12682538" cy="8677275"/>
          </a:xfrm>
        </p:grpSpPr>
        <p:pic>
          <p:nvPicPr>
            <p:cNvPr id="25600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85875"/>
              <a:ext cx="12639675" cy="428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0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" y="5695950"/>
              <a:ext cx="12677776" cy="426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539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독립인 두 </a:t>
            </a:r>
            <a:r>
              <a:rPr lang="ko-KR" altLang="en-US" dirty="0" err="1">
                <a:latin typeface="Book Antiqua" pitchFamily="18" charset="0"/>
              </a:rPr>
              <a:t>푸아송확률변수의</a:t>
            </a:r>
            <a:r>
              <a:rPr lang="ko-KR" altLang="en-US" dirty="0">
                <a:latin typeface="Book Antiqua" pitchFamily="18" charset="0"/>
              </a:rPr>
              <a:t> 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4194" y="836712"/>
                <a:ext cx="8358246" cy="385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),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l</m:t>
                    </m:r>
                    <m:r>
                      <m:rPr>
                        <m:nor/>
                      </m:rPr>
                      <a:rPr lang="en-US" altLang="ko-KR" dirty="0">
                        <a:latin typeface="Book Antiqua" pitchFamily="18" charset="0"/>
                      </a:rPr>
                      <m:t>)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독립이면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),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l</m:t>
                    </m:r>
                    <m:r>
                      <m:rPr>
                        <m:nor/>
                      </m:rPr>
                      <a:rPr lang="en-US" altLang="ko-KR" dirty="0">
                        <a:latin typeface="Book Antiqua" pitchFamily="18" charset="0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36712"/>
                <a:ext cx="8358246" cy="385362"/>
              </a:xfrm>
              <a:prstGeom prst="rect">
                <a:avLst/>
              </a:prstGeom>
              <a:blipFill rotWithShape="1">
                <a:blip r:embed="rId3"/>
                <a:stretch>
                  <a:fillRect l="-511" t="-6349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62226" y="1196752"/>
            <a:ext cx="674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+mn-ea"/>
                <a:ea typeface="+mn-ea"/>
              </a:rPr>
              <a:t>전확률</a:t>
            </a:r>
            <a:r>
              <a:rPr lang="ko-KR" altLang="en-US" dirty="0" smtClean="0">
                <a:latin typeface="+mn-ea"/>
                <a:ea typeface="+mn-ea"/>
              </a:rPr>
              <a:t> 공식에 의해 다음을 얻는다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99592" y="2069430"/>
            <a:ext cx="7244144" cy="3879850"/>
            <a:chOff x="1500166" y="1906604"/>
            <a:chExt cx="7244144" cy="3879850"/>
          </a:xfrm>
        </p:grpSpPr>
        <p:sp>
          <p:nvSpPr>
            <p:cNvPr id="10" name="설명선 3 9"/>
            <p:cNvSpPr/>
            <p:nvPr/>
          </p:nvSpPr>
          <p:spPr>
            <a:xfrm flipH="1">
              <a:off x="4532482" y="4315162"/>
              <a:ext cx="2660046" cy="756912"/>
            </a:xfrm>
            <a:prstGeom prst="borderCallout3">
              <a:avLst>
                <a:gd name="adj1" fmla="val 18750"/>
                <a:gd name="adj2" fmla="val -8333"/>
                <a:gd name="adj3" fmla="val 18631"/>
                <a:gd name="adj4" fmla="val -19811"/>
                <a:gd name="adj5" fmla="val 18157"/>
                <a:gd name="adj6" fmla="val -34600"/>
                <a:gd name="adj7" fmla="val -82567"/>
                <a:gd name="adj8" fmla="val -3402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529864" y="3307390"/>
              <a:ext cx="1214446" cy="369332"/>
            </a:xfrm>
            <a:prstGeom prst="rect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이항분포</a:t>
              </a:r>
              <a:endParaRPr lang="ko-KR" altLang="en-US" spc="-15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graphicFrame>
          <p:nvGraphicFramePr>
            <p:cNvPr id="12" name="Object 27"/>
            <p:cNvGraphicFramePr>
              <a:graphicFrameLocks noChangeAspect="1"/>
            </p:cNvGraphicFramePr>
            <p:nvPr/>
          </p:nvGraphicFramePr>
          <p:xfrm>
            <a:off x="1500166" y="1906604"/>
            <a:ext cx="6086475" cy="38798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070" name="Equation" r:id="rId4" imgW="4025880" imgH="2628720" progId="Equation.DSMT4">
                    <p:embed/>
                  </p:oleObj>
                </mc:Choice>
                <mc:Fallback>
                  <p:oleObj name="Equation" r:id="rId4" imgW="4025880" imgH="2628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166" y="1906604"/>
                          <a:ext cx="6086475" cy="38798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907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다항분포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7543" y="892078"/>
            <a:ext cx="8110399" cy="2878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85800" y="1075740"/>
                <a:ext cx="7703457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dirty="0">
                    <a:latin typeface="+mj-ea"/>
                    <a:ea typeface="+mj-ea"/>
                  </a:rPr>
                  <a:t>다항분포</a:t>
                </a:r>
                <a:r>
                  <a:rPr lang="en-US" altLang="ko-KR" sz="2000" b="1" baseline="30000" dirty="0">
                    <a:latin typeface="+mj-ea"/>
                    <a:ea typeface="+mj-ea"/>
                  </a:rPr>
                  <a:t>multivariate </a:t>
                </a:r>
                <a:r>
                  <a:rPr lang="en-US" altLang="ko-KR" sz="2000" b="1" baseline="30000" dirty="0" smtClean="0">
                    <a:latin typeface="+mj-ea"/>
                    <a:ea typeface="+mj-ea"/>
                  </a:rPr>
                  <a:t>distribution</a:t>
                </a:r>
                <a:r>
                  <a:rPr lang="ko-KR" altLang="en-US" sz="2000" b="1" dirty="0" smtClean="0">
                    <a:latin typeface="+mj-ea"/>
                    <a:ea typeface="+mj-ea"/>
                  </a:rPr>
                  <a:t> </a:t>
                </a:r>
                <a:r>
                  <a:rPr lang="en-US" altLang="ko-KR" sz="2000" dirty="0" smtClean="0">
                    <a:latin typeface="+mj-ea"/>
                    <a:ea typeface="+mj-ea"/>
                  </a:rPr>
                  <a:t>:</a:t>
                </a:r>
                <a:r>
                  <a:rPr lang="ko-KR" altLang="en-US" sz="2000" dirty="0" smtClean="0">
                    <a:latin typeface="+mj-ea"/>
                    <a:ea typeface="+mj-ea"/>
                  </a:rPr>
                  <a:t> </a:t>
                </a:r>
                <a:endParaRPr lang="en-US" altLang="ko-KR" sz="2000" dirty="0" smtClean="0">
                  <a:latin typeface="+mj-ea"/>
                  <a:ea typeface="+mj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 smtClean="0">
                    <a:latin typeface="+mj-ea"/>
                    <a:ea typeface="+mj-ea"/>
                  </a:rPr>
                  <a:t>매회 </a:t>
                </a:r>
                <a:r>
                  <a:rPr lang="ko-KR" altLang="en-US" sz="2000" dirty="0">
                    <a:latin typeface="+mj-ea"/>
                    <a:ea typeface="+mj-ea"/>
                  </a:rPr>
                  <a:t>실험결과가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j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j-ea"/>
                    <a:ea typeface="+mj-ea"/>
                  </a:rPr>
                  <a:t>개의 </a:t>
                </a:r>
                <a:r>
                  <a:rPr lang="ko-KR" altLang="en-US" sz="2000" dirty="0" smtClean="0">
                    <a:latin typeface="+mj-ea"/>
                    <a:ea typeface="+mj-ea"/>
                  </a:rPr>
                  <a:t>서로</a:t>
                </a:r>
                <a:r>
                  <a:rPr lang="en-US" altLang="ko-KR" sz="2000" dirty="0" smtClean="0">
                    <a:latin typeface="+mj-ea"/>
                    <a:ea typeface="+mj-ea"/>
                  </a:rPr>
                  <a:t> </a:t>
                </a:r>
                <a:r>
                  <a:rPr lang="ko-KR" altLang="en-US" sz="2000" dirty="0" smtClean="0">
                    <a:latin typeface="+mj-ea"/>
                    <a:ea typeface="+mj-ea"/>
                  </a:rPr>
                  <a:t>배반인 </a:t>
                </a:r>
                <a:r>
                  <a:rPr lang="ko-KR" altLang="en-US" sz="2000" dirty="0">
                    <a:latin typeface="+mj-ea"/>
                    <a:ea typeface="+mj-ea"/>
                  </a:rPr>
                  <a:t>사건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j-ea"/>
                      </a:rPr>
                      <m:t>𝐴</m:t>
                    </m:r>
                    <m:r>
                      <a:rPr lang="en-US" altLang="ko-KR" sz="2000" i="1" baseline="-25000" dirty="0">
                        <a:latin typeface="Cambria Math"/>
                        <a:ea typeface="+mj-ea"/>
                      </a:rPr>
                      <m:t>1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, 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𝐴</m:t>
                    </m:r>
                    <m:r>
                      <a:rPr lang="en-US" altLang="ko-KR" sz="2000" i="1" baseline="-25000" dirty="0">
                        <a:latin typeface="Cambria Math"/>
                        <a:ea typeface="+mj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, …, </m:t>
                    </m:r>
                    <m:r>
                      <a:rPr lang="en-US" altLang="ko-KR" sz="2000" i="1" dirty="0" err="1">
                        <a:latin typeface="Cambria Math"/>
                        <a:ea typeface="+mj-ea"/>
                      </a:rPr>
                      <m:t>𝐴</m:t>
                    </m:r>
                    <m:r>
                      <a:rPr lang="en-US" altLang="ko-KR" sz="2000" i="1" baseline="-25000" dirty="0" err="1">
                        <a:latin typeface="Cambria Math"/>
                        <a:ea typeface="+mj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j-ea"/>
                    <a:ea typeface="+mj-ea"/>
                  </a:rPr>
                  <a:t>로 구성되고</a:t>
                </a:r>
                <a:r>
                  <a:rPr lang="en-US" altLang="ko-KR" sz="2000" dirty="0">
                    <a:latin typeface="+mj-ea"/>
                    <a:ea typeface="+mj-ea"/>
                  </a:rPr>
                  <a:t>, </a:t>
                </a:r>
                <a:r>
                  <a:rPr lang="ko-KR" altLang="en-US" sz="2000" dirty="0">
                    <a:latin typeface="+mj-ea"/>
                    <a:ea typeface="+mj-ea"/>
                  </a:rPr>
                  <a:t>각각의 </a:t>
                </a:r>
                <a:r>
                  <a:rPr lang="ko-KR" altLang="en-US" sz="2000" dirty="0" smtClean="0">
                    <a:latin typeface="+mj-ea"/>
                    <a:ea typeface="+mj-ea"/>
                  </a:rPr>
                  <a:t>사건이</a:t>
                </a:r>
                <a:r>
                  <a:rPr lang="en-US" altLang="ko-KR" sz="2000" dirty="0" smtClean="0">
                    <a:latin typeface="+mj-ea"/>
                    <a:ea typeface="+mj-ea"/>
                  </a:rPr>
                  <a:t> </a:t>
                </a:r>
                <a:r>
                  <a:rPr lang="ko-KR" altLang="en-US" sz="2000" dirty="0" smtClean="0">
                    <a:latin typeface="+mj-ea"/>
                    <a:ea typeface="+mj-ea"/>
                  </a:rPr>
                  <a:t>발생할 </a:t>
                </a:r>
                <a:r>
                  <a:rPr lang="ko-KR" altLang="en-US" sz="2000" dirty="0">
                    <a:latin typeface="+mj-ea"/>
                    <a:ea typeface="+mj-ea"/>
                  </a:rPr>
                  <a:t>가능성이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j-ea"/>
                      </a:rPr>
                      <m:t>𝑝</m:t>
                    </m:r>
                    <m:r>
                      <a:rPr lang="en-US" altLang="ko-KR" sz="2000" i="1" baseline="-25000" dirty="0">
                        <a:latin typeface="Cambria Math"/>
                        <a:ea typeface="+mj-ea"/>
                      </a:rPr>
                      <m:t>𝑖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 = 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𝑃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𝐴𝑖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), </m:t>
                    </m:r>
                    <m:r>
                      <a:rPr lang="en-US" altLang="ko-KR" sz="2000" i="1" dirty="0" err="1">
                        <a:latin typeface="Cambria Math"/>
                        <a:ea typeface="+mj-ea"/>
                      </a:rPr>
                      <m:t>𝑖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 = 1,2,…,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j-ea"/>
                    <a:ea typeface="+mj-ea"/>
                  </a:rPr>
                  <a:t>인 통계실험을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j-ea"/>
                      </a:rPr>
                      <m:t>𝑛</m:t>
                    </m:r>
                  </m:oMath>
                </a14:m>
                <a:r>
                  <a:rPr lang="ko-KR" altLang="en-US" sz="2000" dirty="0" smtClean="0">
                    <a:latin typeface="+mj-ea"/>
                    <a:ea typeface="+mj-ea"/>
                  </a:rPr>
                  <a:t>번</a:t>
                </a:r>
                <a:r>
                  <a:rPr lang="en-US" altLang="ko-KR" sz="2000" dirty="0" smtClean="0">
                    <a:latin typeface="+mj-ea"/>
                    <a:ea typeface="+mj-ea"/>
                  </a:rPr>
                  <a:t> </a:t>
                </a:r>
                <a:r>
                  <a:rPr lang="ko-KR" altLang="en-US" sz="2000" dirty="0" smtClean="0">
                    <a:latin typeface="+mj-ea"/>
                    <a:ea typeface="+mj-ea"/>
                  </a:rPr>
                  <a:t>독립적으로 </a:t>
                </a:r>
                <a:r>
                  <a:rPr lang="ko-KR" altLang="en-US" sz="2000" dirty="0">
                    <a:latin typeface="+mj-ea"/>
                    <a:ea typeface="+mj-ea"/>
                  </a:rPr>
                  <a:t>반복 실행할 때</a:t>
                </a:r>
                <a:r>
                  <a:rPr lang="en-US" altLang="ko-KR" sz="2000" dirty="0">
                    <a:latin typeface="+mj-ea"/>
                    <a:ea typeface="+mj-ea"/>
                  </a:rPr>
                  <a:t>, </a:t>
                </a:r>
                <a:r>
                  <a:rPr lang="ko-KR" altLang="en-US" sz="2000" dirty="0">
                    <a:latin typeface="+mj-ea"/>
                    <a:ea typeface="+mj-ea"/>
                  </a:rPr>
                  <a:t>각 사건이 나타난 </a:t>
                </a:r>
                <a:r>
                  <a:rPr lang="ko-KR" altLang="en-US" sz="2000" dirty="0" smtClean="0">
                    <a:latin typeface="+mj-ea"/>
                    <a:ea typeface="+mj-ea"/>
                  </a:rPr>
                  <a:t>횟수인</a:t>
                </a:r>
                <a:r>
                  <a:rPr lang="en-US" altLang="ko-KR" sz="2000" dirty="0" smtClean="0">
                    <a:latin typeface="+mj-ea"/>
                    <a:ea typeface="+mj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j-ea"/>
                      </a:rPr>
                      <m:t>𝑋</m:t>
                    </m:r>
                    <m:r>
                      <a:rPr lang="en-US" altLang="ko-KR" sz="2000" i="1" baseline="-25000" dirty="0" smtClean="0">
                        <a:latin typeface="Cambria Math"/>
                        <a:ea typeface="+mj-ea"/>
                      </a:rPr>
                      <m:t>1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, 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𝑋</m:t>
                    </m:r>
                    <m:r>
                      <a:rPr lang="en-US" altLang="ko-KR" sz="2000" i="1" baseline="-25000" dirty="0">
                        <a:latin typeface="Cambria Math"/>
                        <a:ea typeface="+mj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, …, </m:t>
                    </m:r>
                    <m:r>
                      <a:rPr lang="en-US" altLang="ko-KR" sz="2000" i="1" dirty="0" err="1">
                        <a:latin typeface="Cambria Math"/>
                        <a:ea typeface="+mj-ea"/>
                      </a:rPr>
                      <m:t>𝑋</m:t>
                    </m:r>
                    <m:r>
                      <a:rPr lang="en-US" altLang="ko-KR" sz="2000" i="1" baseline="-25000" dirty="0" err="1">
                        <a:latin typeface="Cambria Math"/>
                        <a:ea typeface="+mj-ea"/>
                      </a:rPr>
                      <m:t>𝑘</m:t>
                    </m:r>
                  </m:oMath>
                </a14:m>
                <a:r>
                  <a:rPr lang="ko-KR" altLang="en-US" sz="2000" dirty="0">
                    <a:latin typeface="+mj-ea"/>
                    <a:ea typeface="+mj-ea"/>
                  </a:rPr>
                  <a:t>에 대한 확률분포</a:t>
                </a:r>
                <a:r>
                  <a:rPr lang="en-US" altLang="ko-KR" sz="2000" dirty="0">
                    <a:latin typeface="+mj-ea"/>
                    <a:ea typeface="+mj-ea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>
                    <a:latin typeface="+mj-ea"/>
                    <a:ea typeface="+mj-ea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j-ea"/>
                      </a:rPr>
                      <m:t>𝑋</m:t>
                    </m:r>
                    <m:r>
                      <a:rPr lang="en-US" altLang="ko-KR" sz="2000" i="1" baseline="-25000" dirty="0">
                        <a:latin typeface="Cambria Math"/>
                        <a:ea typeface="+mj-ea"/>
                      </a:rPr>
                      <m:t>1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, 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𝑋</m:t>
                    </m:r>
                    <m:r>
                      <a:rPr lang="en-US" altLang="ko-KR" sz="2000" i="1" baseline="-25000" dirty="0">
                        <a:latin typeface="Cambria Math"/>
                        <a:ea typeface="+mj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, …, </m:t>
                    </m:r>
                    <m:r>
                      <a:rPr lang="en-US" altLang="ko-KR" sz="2000" i="1" dirty="0" err="1">
                        <a:latin typeface="Cambria Math"/>
                        <a:ea typeface="+mj-ea"/>
                      </a:rPr>
                      <m:t>𝑋</m:t>
                    </m:r>
                    <m:r>
                      <a:rPr lang="en-US" altLang="ko-KR" sz="2000" i="1" baseline="-25000" dirty="0" err="1">
                        <a:latin typeface="Cambria Math"/>
                        <a:ea typeface="+mj-ea"/>
                      </a:rPr>
                      <m:t>𝑘</m:t>
                    </m:r>
                    <m:r>
                      <a:rPr lang="en-US" altLang="ko-KR" sz="2000" i="1" baseline="-25000" dirty="0">
                        <a:latin typeface="Cambria Math"/>
                        <a:ea typeface="+mj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) ~ </m:t>
                    </m:r>
                    <m:r>
                      <a:rPr lang="en-US" altLang="ko-KR" sz="2000" i="1" dirty="0" err="1">
                        <a:latin typeface="Cambria Math"/>
                        <a:ea typeface="+mj-ea"/>
                      </a:rPr>
                      <m:t>𝑀𝑢𝑙𝑡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(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𝑛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, 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𝑝</m:t>
                    </m:r>
                    <m:r>
                      <a:rPr lang="en-US" altLang="ko-KR" sz="2000" i="1" baseline="-25000" dirty="0">
                        <a:latin typeface="Cambria Math"/>
                        <a:ea typeface="+mj-ea"/>
                      </a:rPr>
                      <m:t>1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, …, </m:t>
                    </m:r>
                    <m:r>
                      <a:rPr lang="en-US" altLang="ko-KR" sz="2000" i="1" dirty="0" err="1">
                        <a:latin typeface="Cambria Math"/>
                        <a:ea typeface="+mj-ea"/>
                      </a:rPr>
                      <m:t>𝑝</m:t>
                    </m:r>
                    <m:r>
                      <a:rPr lang="en-US" altLang="ko-KR" sz="2000" i="1" baseline="-25000" dirty="0" err="1">
                        <a:latin typeface="Cambria Math"/>
                        <a:ea typeface="+mj-ea"/>
                      </a:rPr>
                      <m:t>𝑘</m:t>
                    </m:r>
                    <m:r>
                      <a:rPr lang="en-US" altLang="ko-KR" sz="2000" i="1" dirty="0">
                        <a:latin typeface="Cambria Math"/>
                        <a:ea typeface="+mj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j-ea"/>
                    <a:ea typeface="+mj-ea"/>
                  </a:rPr>
                  <a:t>으로 나타낸다</a:t>
                </a:r>
                <a:r>
                  <a:rPr lang="en-US" altLang="ko-KR" sz="2000" dirty="0">
                    <a:latin typeface="+mj-ea"/>
                    <a:ea typeface="+mj-ea"/>
                  </a:rPr>
                  <a:t>.</a:t>
                </a:r>
                <a:endParaRPr lang="ko-KR" altLang="en-US" sz="2000" dirty="0">
                  <a:latin typeface="+mj-ea"/>
                  <a:ea typeface="+mj-ea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2308324"/>
              </a:xfrm>
              <a:prstGeom prst="rect">
                <a:avLst/>
              </a:prstGeom>
              <a:blipFill rotWithShape="1">
                <a:blip r:embed="rId3"/>
                <a:stretch>
                  <a:fillRect l="-871" t="-264" r="-1029" b="-2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그룹 14"/>
          <p:cNvGrpSpPr/>
          <p:nvPr/>
        </p:nvGrpSpPr>
        <p:grpSpPr>
          <a:xfrm>
            <a:off x="1122635" y="4526508"/>
            <a:ext cx="6689725" cy="774700"/>
            <a:chOff x="1311275" y="4071942"/>
            <a:chExt cx="6689725" cy="774700"/>
          </a:xfrm>
        </p:grpSpPr>
        <p:graphicFrame>
          <p:nvGraphicFramePr>
            <p:cNvPr id="17" name="Object 27"/>
            <p:cNvGraphicFramePr>
              <a:graphicFrameLocks noChangeAspect="1"/>
            </p:cNvGraphicFramePr>
            <p:nvPr/>
          </p:nvGraphicFramePr>
          <p:xfrm>
            <a:off x="1311275" y="4106867"/>
            <a:ext cx="4448175" cy="627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138" name="Equation" r:id="rId4" imgW="2984400" imgH="431640" progId="Equation.DSMT4">
                    <p:embed/>
                  </p:oleObj>
                </mc:Choice>
                <mc:Fallback>
                  <p:oleObj name="Equation" r:id="rId4" imgW="298440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1275" y="4106867"/>
                          <a:ext cx="4448175" cy="627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9"/>
            <p:cNvGraphicFramePr>
              <a:graphicFrameLocks noChangeAspect="1"/>
            </p:cNvGraphicFramePr>
            <p:nvPr/>
          </p:nvGraphicFramePr>
          <p:xfrm>
            <a:off x="5956300" y="4071942"/>
            <a:ext cx="2044700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8139" name="Equation" r:id="rId6" imgW="1371600" imgH="533160" progId="Equation.DSMT4">
                    <p:embed/>
                  </p:oleObj>
                </mc:Choice>
                <mc:Fallback>
                  <p:oleObj name="Equation" r:id="rId6" imgW="1371600" imgH="5331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6300" y="4071942"/>
                          <a:ext cx="2044700" cy="7747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직사각형 1"/>
          <p:cNvSpPr/>
          <p:nvPr/>
        </p:nvSpPr>
        <p:spPr>
          <a:xfrm>
            <a:off x="827584" y="4183693"/>
            <a:ext cx="7344816" cy="1478071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71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다항분포의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4194" y="767413"/>
                <a:ext cx="8358246" cy="2961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250825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 이항분포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𝑝𝑖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따른다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indent="250825">
                  <a:lnSpc>
                    <a:spcPct val="150000"/>
                  </a:lnSpc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indent="25082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𝑗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공분산은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indent="250825">
                  <a:lnSpc>
                    <a:spcPct val="150000"/>
                  </a:lnSpc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indent="250825">
                  <a:lnSpc>
                    <a:spcPct val="150000"/>
                  </a:lnSpc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indent="250825">
                  <a:lnSpc>
                    <a:spcPct val="150000"/>
                  </a:lnSpc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indent="25082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𝑗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상관계수는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767413"/>
                <a:ext cx="8358246" cy="2961965"/>
              </a:xfrm>
              <a:prstGeom prst="rect">
                <a:avLst/>
              </a:prstGeom>
              <a:blipFill rotWithShape="1">
                <a:blip r:embed="rId3"/>
                <a:stretch>
                  <a:fillRect l="-511" b="-2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7154017"/>
              </p:ext>
            </p:extLst>
          </p:nvPr>
        </p:nvGraphicFramePr>
        <p:xfrm>
          <a:off x="3419872" y="2420888"/>
          <a:ext cx="20066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8" name="Equation" r:id="rId4" imgW="1346040" imgH="253800" progId="Equation.DSMT4">
                  <p:embed/>
                </p:oleObj>
              </mc:Choice>
              <mc:Fallback>
                <p:oleObj name="Equation" r:id="rId4" imgW="1346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2420888"/>
                        <a:ext cx="2006600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563908"/>
              </p:ext>
            </p:extLst>
          </p:nvPr>
        </p:nvGraphicFramePr>
        <p:xfrm>
          <a:off x="3203848" y="3965872"/>
          <a:ext cx="2252663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9" name="Equation" r:id="rId6" imgW="1511280" imgH="622080" progId="Equation.DSMT4">
                  <p:embed/>
                </p:oleObj>
              </mc:Choice>
              <mc:Fallback>
                <p:oleObj name="Equation" r:id="rId6" imgW="1511280" imgH="622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3965872"/>
                        <a:ext cx="2252663" cy="903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990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Book Antiqua" pitchFamily="18" charset="0"/>
              </a:rPr>
              <a:t>다항분포</a:t>
            </a:r>
            <a:endParaRPr lang="ko-KR" altLang="en-US" dirty="0">
              <a:latin typeface="Book Antiqua" pitchFamily="18" charset="0"/>
            </a:endParaRPr>
          </a:p>
        </p:txBody>
      </p:sp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36712"/>
            <a:ext cx="8701980" cy="396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7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Book Antiqua" pitchFamily="18" charset="0"/>
              </a:rPr>
              <a:t>다항분포</a:t>
            </a:r>
            <a:endParaRPr lang="ko-KR" altLang="en-US" dirty="0">
              <a:latin typeface="Book Antiqua" pitchFamily="18" charset="0"/>
            </a:endParaRPr>
          </a:p>
        </p:txBody>
      </p:sp>
      <p:pic>
        <p:nvPicPr>
          <p:cNvPr id="260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7" y="851894"/>
            <a:ext cx="512599" cy="45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7158" y="1464033"/>
                <a:ext cx="8501122" cy="2839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𝑍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결합확률질량함수는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30200">
                  <a:lnSpc>
                    <a:spcPct val="150000"/>
                  </a:lnSpc>
                </a:pP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여기서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+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+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10,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𝑦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0, 1, 2, …, 10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다음과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64033"/>
                <a:ext cx="8501122" cy="2839239"/>
              </a:xfrm>
              <a:prstGeom prst="rect">
                <a:avLst/>
              </a:prstGeom>
              <a:blipFill rotWithShape="1">
                <a:blip r:embed="rId4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770208"/>
              </p:ext>
            </p:extLst>
          </p:nvPr>
        </p:nvGraphicFramePr>
        <p:xfrm>
          <a:off x="2127917" y="2201084"/>
          <a:ext cx="4870704" cy="6517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04" name="Equation" r:id="rId5" imgW="3517560" imgH="482400" progId="Equation.DSMT4">
                  <p:embed/>
                </p:oleObj>
              </mc:Choice>
              <mc:Fallback>
                <p:oleObj name="Equation" r:id="rId5" imgW="35175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7917" y="2201084"/>
                        <a:ext cx="4870704" cy="65178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18753"/>
              </p:ext>
            </p:extLst>
          </p:nvPr>
        </p:nvGraphicFramePr>
        <p:xfrm>
          <a:off x="1599944" y="4305604"/>
          <a:ext cx="5925064" cy="635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205" name="Equation" r:id="rId7" imgW="4279680" imgH="469800" progId="Equation.DSMT4">
                  <p:embed/>
                </p:oleObj>
              </mc:Choice>
              <mc:Fallback>
                <p:oleObj name="Equation" r:id="rId7" imgW="427968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9944" y="4305604"/>
                        <a:ext cx="5925064" cy="6355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60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Book Antiqua" pitchFamily="18" charset="0"/>
              </a:rPr>
              <a:t>다항분포</a:t>
            </a:r>
            <a:endParaRPr lang="ko-KR" altLang="en-US" dirty="0">
              <a:latin typeface="Book Antiqua" pitchFamily="18" charset="0"/>
            </a:endParaRPr>
          </a:p>
        </p:txBody>
      </p:sp>
      <p:pic>
        <p:nvPicPr>
          <p:cNvPr id="260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7" y="851894"/>
            <a:ext cx="512599" cy="457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57158" y="1410692"/>
                <a:ext cx="8501122" cy="2002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en-US" altLang="ko-KR" sz="17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𝐵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(10, ¼)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구하고자하는 평균과 분산은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ko-KR" altLang="en-US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(d)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𝐵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(10, ½)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𝐵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(10, ¼)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와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공분산과 상관계수는 각각 다음과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410692"/>
                <a:ext cx="8501122" cy="2002664"/>
              </a:xfrm>
              <a:prstGeom prst="rect">
                <a:avLst/>
              </a:prstGeom>
              <a:blipFill rotWithShape="1">
                <a:blip r:embed="rId4"/>
                <a:stretch>
                  <a:fillRect l="-502" b="-27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798763"/>
              </p:ext>
            </p:extLst>
          </p:nvPr>
        </p:nvGraphicFramePr>
        <p:xfrm>
          <a:off x="2555776" y="1988840"/>
          <a:ext cx="3499298" cy="532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28" name="Equation" r:id="rId5" imgW="2527200" imgH="393480" progId="Equation.DSMT4">
                  <p:embed/>
                </p:oleObj>
              </mc:Choice>
              <mc:Fallback>
                <p:oleObj name="Equation" r:id="rId5" imgW="2527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1988840"/>
                        <a:ext cx="3499298" cy="5323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52133"/>
              </p:ext>
            </p:extLst>
          </p:nvPr>
        </p:nvGraphicFramePr>
        <p:xfrm>
          <a:off x="1716088" y="3664886"/>
          <a:ext cx="5434012" cy="1060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229" name="Equation" r:id="rId7" imgW="3924000" imgH="787320" progId="Equation.DSMT4">
                  <p:embed/>
                </p:oleObj>
              </mc:Choice>
              <mc:Fallback>
                <p:oleObj name="Equation" r:id="rId7" imgW="3924000" imgH="7873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6088" y="3664886"/>
                        <a:ext cx="5434012" cy="10602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69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이산균등분포</a:t>
            </a:r>
          </a:p>
        </p:txBody>
      </p:sp>
      <p:pic>
        <p:nvPicPr>
          <p:cNvPr id="201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734546"/>
            <a:ext cx="8953501" cy="2022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4701" y="3119647"/>
                <a:ext cx="768171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공정한 사면체를 던져서 </a:t>
                </a:r>
                <a:r>
                  <a:rPr lang="en-US" altLang="ko-KR" sz="17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1 ~ 4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숫자가 바닥에 놓일 확률은 동등하게 이므로 확률변수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확률질량함수는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01" y="3119647"/>
                <a:ext cx="7681715" cy="615553"/>
              </a:xfrm>
              <a:prstGeom prst="rect">
                <a:avLst/>
              </a:prstGeom>
              <a:blipFill rotWithShape="1">
                <a:blip r:embed="rId4"/>
                <a:stretch>
                  <a:fillRect l="-476" t="-2970" b="-108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066343"/>
              </p:ext>
            </p:extLst>
          </p:nvPr>
        </p:nvGraphicFramePr>
        <p:xfrm>
          <a:off x="3214678" y="3884199"/>
          <a:ext cx="2149475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27" name="Equation" r:id="rId5" imgW="1511280" imgH="393480" progId="Equation.DSMT4">
                  <p:embed/>
                </p:oleObj>
              </mc:Choice>
              <mc:Fallback>
                <p:oleObj name="Equation" r:id="rId5" imgW="1511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3884199"/>
                        <a:ext cx="2149475" cy="546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34701" y="4977066"/>
                <a:ext cx="8152141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𝐷𝑈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(4)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평균과 분산은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ko-KR" altLang="en-US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01" y="4977066"/>
                <a:ext cx="8152141" cy="353943"/>
              </a:xfrm>
              <a:prstGeom prst="rect">
                <a:avLst/>
              </a:prstGeom>
              <a:blipFill rotWithShape="1">
                <a:blip r:embed="rId7"/>
                <a:stretch>
                  <a:fillRect t="-6780" b="-186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876873"/>
              </p:ext>
            </p:extLst>
          </p:nvPr>
        </p:nvGraphicFramePr>
        <p:xfrm>
          <a:off x="2435236" y="5445224"/>
          <a:ext cx="37084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928" name="Equation" r:id="rId8" imgW="2489040" imgH="419040" progId="Equation.DSMT4">
                  <p:embed/>
                </p:oleObj>
              </mc:Choice>
              <mc:Fallback>
                <p:oleObj name="Equation" r:id="rId8" imgW="2489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36" y="5445224"/>
                        <a:ext cx="3708400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700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55650" y="1660041"/>
            <a:ext cx="4826962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 smtClean="0">
                <a:ea typeface="맑은 고딕" panose="020B0503020000020004" pitchFamily="50" charset="-127"/>
                <a:cs typeface="+mj-cs"/>
              </a:rPr>
              <a:t>6.2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연속확률분포</a:t>
            </a:r>
          </a:p>
        </p:txBody>
      </p:sp>
    </p:spTree>
    <p:extLst>
      <p:ext uri="{BB962C8B-B14F-4D97-AF65-F5344CB8AC3E}">
        <p14:creationId xmlns:p14="http://schemas.microsoft.com/office/powerpoint/2010/main" val="7697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균등분포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3" y="892078"/>
            <a:ext cx="8110399" cy="1546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85800" y="1075740"/>
                <a:ext cx="7703457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2000" b="1" spc="-100" dirty="0">
                    <a:latin typeface="+mn-ea"/>
                    <a:ea typeface="+mn-ea"/>
                  </a:rPr>
                  <a:t>균등분포</a:t>
                </a:r>
                <a:r>
                  <a:rPr lang="en-US" altLang="ko-KR" sz="2000" b="1" spc="-100" baseline="30000" dirty="0">
                    <a:latin typeface="+mn-ea"/>
                    <a:ea typeface="+mn-ea"/>
                  </a:rPr>
                  <a:t>uniform </a:t>
                </a:r>
                <a:r>
                  <a:rPr lang="en-US" altLang="ko-KR" sz="2000" b="1" spc="-100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 </a:t>
                </a:r>
                <a:endParaRPr lang="en-US" altLang="ko-KR" sz="2000" spc="-100" dirty="0" smtClean="0">
                  <a:latin typeface="+mn-ea"/>
                  <a:ea typeface="+mn-ea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2000" spc="-1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spc="-100" dirty="0">
                    <a:latin typeface="+mn-ea"/>
                    <a:ea typeface="+mn-ea"/>
                  </a:rPr>
                  <a:t>의 상태공간 </a:t>
                </a:r>
                <a14:m>
                  <m:oMath xmlns:m="http://schemas.openxmlformats.org/officeDocument/2006/math"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spc="-100" baseline="-25000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= [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spc="-100" dirty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sz="2000" i="1" spc="-100" dirty="0" smtClean="0">
                        <a:latin typeface="Cambria Math"/>
                        <a:ea typeface="+mn-ea"/>
                      </a:rPr>
                      <m:t>]</m:t>
                    </m:r>
                  </m:oMath>
                </a14:m>
                <a:r>
                  <a:rPr lang="ko-KR" altLang="en-US" sz="2000" spc="-100" dirty="0" smtClean="0">
                    <a:latin typeface="+mn-ea"/>
                    <a:ea typeface="+mn-ea"/>
                  </a:rPr>
                  <a:t>에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대하여 다음 확률밀도함수를 갖는 확률분포</a:t>
                </a:r>
                <a:r>
                  <a:rPr lang="en-US" altLang="ko-KR" sz="2000" spc="-1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이때 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X </a:t>
                </a:r>
                <a:r>
                  <a:rPr lang="en-US" altLang="ko-KR" sz="2000" i="1" dirty="0">
                    <a:latin typeface="Book Antiqua" pitchFamily="18" charset="0"/>
                  </a:rPr>
                  <a:t>~ U(a, b)</a:t>
                </a:r>
                <a:r>
                  <a:rPr lang="ko-KR" altLang="en-US" sz="2000" spc="-100" dirty="0" smtClean="0">
                    <a:latin typeface="+mn-ea"/>
                    <a:ea typeface="+mn-ea"/>
                  </a:rPr>
                  <a:t>로 </a:t>
                </a:r>
                <a:r>
                  <a:rPr lang="ko-KR" altLang="en-US" sz="2000" spc="-100" dirty="0">
                    <a:latin typeface="+mn-ea"/>
                    <a:ea typeface="+mn-ea"/>
                  </a:rPr>
                  <a:t>나타낸다</a:t>
                </a:r>
                <a:r>
                  <a:rPr lang="en-US" altLang="ko-KR" sz="2000" spc="-100" dirty="0">
                    <a:latin typeface="+mn-ea"/>
                    <a:ea typeface="+mn-ea"/>
                  </a:rPr>
                  <a:t>.</a:t>
                </a:r>
                <a:endParaRPr lang="ko-KR" altLang="en-US" sz="2000" spc="-1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107996"/>
              </a:xfrm>
              <a:prstGeom prst="rect">
                <a:avLst/>
              </a:prstGeom>
              <a:blipFill rotWithShape="1">
                <a:blip r:embed="rId3"/>
                <a:stretch>
                  <a:fillRect l="-871" t="-2747" b="-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725363"/>
              </p:ext>
            </p:extLst>
          </p:nvPr>
        </p:nvGraphicFramePr>
        <p:xfrm>
          <a:off x="2935858" y="3043039"/>
          <a:ext cx="2744788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94" name="Equation" r:id="rId4" imgW="1841500" imgH="660400" progId="Equation.DSMT4">
                  <p:embed/>
                </p:oleObj>
              </mc:Choice>
              <mc:Fallback>
                <p:oleObj name="Equation" r:id="rId4" imgW="1841500" imgH="660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5858" y="3043039"/>
                        <a:ext cx="2744788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2411760" y="2852936"/>
            <a:ext cx="3744416" cy="136815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2979098" y="4733520"/>
            <a:ext cx="2950224" cy="1624438"/>
            <a:chOff x="1225047" y="1428736"/>
            <a:chExt cx="2950224" cy="1624438"/>
          </a:xfrm>
        </p:grpSpPr>
        <p:cxnSp>
          <p:nvCxnSpPr>
            <p:cNvPr id="13" name="직선 화살표 연결선 12"/>
            <p:cNvCxnSpPr/>
            <p:nvPr/>
          </p:nvCxnSpPr>
          <p:spPr>
            <a:xfrm>
              <a:off x="1428728" y="2703987"/>
              <a:ext cx="250033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/>
            <p:nvPr/>
          </p:nvCxnSpPr>
          <p:spPr>
            <a:xfrm rot="5400000" flipH="1" flipV="1">
              <a:off x="931688" y="2178835"/>
              <a:ext cx="150019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1928794" y="1978974"/>
              <a:ext cx="1500198" cy="1588"/>
            </a:xfrm>
            <a:prstGeom prst="line">
              <a:avLst/>
            </a:prstGeom>
            <a:ln w="1905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rot="5400000" flipH="1" flipV="1">
              <a:off x="1570810" y="2357430"/>
              <a:ext cx="71438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 rot="5400000" flipH="1" flipV="1">
              <a:off x="3071008" y="2356636"/>
              <a:ext cx="71438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785918" y="2714620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a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86116" y="2703987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b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89519" y="2529212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x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2071670" y="1428736"/>
            <a:ext cx="1000132" cy="506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295" name="Equation" r:id="rId6" imgW="774360" imgH="393480" progId="Equation.DSMT4">
                    <p:embed/>
                  </p:oleObj>
                </mc:Choice>
                <mc:Fallback>
                  <p:oleObj name="Equation" r:id="rId6" imgW="77436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71670" y="1428736"/>
                          <a:ext cx="1000132" cy="5061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3"/>
            <p:cNvGraphicFramePr>
              <a:graphicFrameLocks noChangeAspect="1"/>
            </p:cNvGraphicFramePr>
            <p:nvPr/>
          </p:nvGraphicFramePr>
          <p:xfrm>
            <a:off x="1225047" y="1725121"/>
            <a:ext cx="437359" cy="5000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3296" name="Equation" r:id="rId8" imgW="342720" imgH="393480" progId="Equation.DSMT4">
                    <p:embed/>
                  </p:oleObj>
                </mc:Choice>
                <mc:Fallback>
                  <p:oleObj name="Equation" r:id="rId8" imgW="34272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25047" y="1725121"/>
                          <a:ext cx="437359" cy="50006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3" name="직선 연결선 22"/>
            <p:cNvCxnSpPr/>
            <p:nvPr/>
          </p:nvCxnSpPr>
          <p:spPr>
            <a:xfrm>
              <a:off x="1714480" y="1989607"/>
              <a:ext cx="214314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936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균등분포</a:t>
            </a:r>
          </a:p>
        </p:txBody>
      </p:sp>
      <p:graphicFrame>
        <p:nvGraphicFramePr>
          <p:cNvPr id="2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736037"/>
              </p:ext>
            </p:extLst>
          </p:nvPr>
        </p:nvGraphicFramePr>
        <p:xfrm>
          <a:off x="2479321" y="836712"/>
          <a:ext cx="4708525" cy="3868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98" name="Equation" r:id="rId3" imgW="3238200" imgH="2717640" progId="Equation.DSMT4">
                  <p:embed/>
                </p:oleObj>
              </mc:Choice>
              <mc:Fallback>
                <p:oleObj name="Equation" r:id="rId3" imgW="3238200" imgH="2717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9321" y="836712"/>
                        <a:ext cx="4708525" cy="3868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707098" y="990193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07098" y="3779748"/>
            <a:ext cx="7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분산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4156" y="2315305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+mn-ea"/>
                <a:ea typeface="+mn-ea"/>
              </a:rPr>
              <a:t>2</a:t>
            </a:r>
            <a:r>
              <a:rPr lang="ko-KR" altLang="en-US" dirty="0" smtClean="0">
                <a:latin typeface="+mn-ea"/>
                <a:ea typeface="+mn-ea"/>
              </a:rPr>
              <a:t>차 </a:t>
            </a:r>
            <a:r>
              <a:rPr lang="ko-KR" altLang="en-US" dirty="0" err="1" smtClean="0">
                <a:latin typeface="+mn-ea"/>
                <a:ea typeface="+mn-ea"/>
              </a:rPr>
              <a:t>기댓값</a:t>
            </a:r>
            <a:r>
              <a:rPr lang="ko-KR" altLang="en-US" dirty="0" smtClean="0">
                <a:latin typeface="+mn-ea"/>
                <a:ea typeface="+mn-ea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79356" y="5103863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①</a:t>
            </a:r>
            <a:r>
              <a:rPr lang="ko-KR" altLang="en-US" dirty="0" smtClean="0">
                <a:latin typeface="+mn-ea"/>
                <a:ea typeface="+mn-ea"/>
              </a:rPr>
              <a:t> 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79356" y="5809981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②</a:t>
            </a:r>
            <a:r>
              <a:rPr lang="ko-KR" altLang="en-US" dirty="0" smtClean="0">
                <a:latin typeface="+mn-ea"/>
                <a:ea typeface="+mn-ea"/>
              </a:rPr>
              <a:t> 분산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graphicFrame>
        <p:nvGraphicFramePr>
          <p:cNvPr id="3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956084"/>
              </p:ext>
            </p:extLst>
          </p:nvPr>
        </p:nvGraphicFramePr>
        <p:xfrm>
          <a:off x="2461716" y="4980679"/>
          <a:ext cx="1246188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99" name="Equation" r:id="rId5" imgW="838080" imgH="888840" progId="Equation.DSMT4">
                  <p:embed/>
                </p:oleObj>
              </mc:Choice>
              <mc:Fallback>
                <p:oleObj name="Equation" r:id="rId5" imgW="83808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1716" y="4980679"/>
                        <a:ext cx="1246188" cy="1301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38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분포함수</a:t>
            </a:r>
          </a:p>
        </p:txBody>
      </p:sp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015731"/>
              </p:ext>
            </p:extLst>
          </p:nvPr>
        </p:nvGraphicFramePr>
        <p:xfrm>
          <a:off x="1612952" y="1412776"/>
          <a:ext cx="5305440" cy="69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2" name="Equation" r:id="rId3" imgW="2946240" imgH="393480" progId="Equation.DSMT4">
                  <p:embed/>
                </p:oleObj>
              </mc:Choice>
              <mc:Fallback>
                <p:oleObj name="Equation" r:id="rId3" imgW="29462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2952" y="1412776"/>
                        <a:ext cx="5305440" cy="694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1936124" y="2996952"/>
            <a:ext cx="5084148" cy="2918122"/>
            <a:chOff x="1182515" y="4225451"/>
            <a:chExt cx="2825621" cy="1621808"/>
          </a:xfrm>
        </p:grpSpPr>
        <p:cxnSp>
          <p:nvCxnSpPr>
            <p:cNvPr id="12" name="직선 화살표 연결선 11"/>
            <p:cNvCxnSpPr/>
            <p:nvPr/>
          </p:nvCxnSpPr>
          <p:spPr>
            <a:xfrm>
              <a:off x="1216002" y="5499908"/>
              <a:ext cx="250033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rot="5400000" flipH="1" flipV="1">
              <a:off x="718962" y="4974756"/>
              <a:ext cx="150019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722384" y="5402731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x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cxnSp>
          <p:nvCxnSpPr>
            <p:cNvPr id="15" name="직선 연결선 14"/>
            <p:cNvCxnSpPr/>
            <p:nvPr/>
          </p:nvCxnSpPr>
          <p:spPr>
            <a:xfrm flipV="1">
              <a:off x="1714480" y="4429132"/>
              <a:ext cx="1500198" cy="1071570"/>
            </a:xfrm>
            <a:prstGeom prst="line">
              <a:avLst/>
            </a:prstGeom>
            <a:ln w="19050">
              <a:solidFill>
                <a:srgbClr val="00A0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3214678" y="4430537"/>
              <a:ext cx="357190" cy="1588"/>
            </a:xfrm>
            <a:prstGeom prst="line">
              <a:avLst/>
            </a:prstGeom>
            <a:ln w="19050">
              <a:solidFill>
                <a:srgbClr val="00A0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1285852" y="5499114"/>
              <a:ext cx="428628" cy="1588"/>
            </a:xfrm>
            <a:prstGeom prst="line">
              <a:avLst/>
            </a:prstGeom>
            <a:ln w="19050">
              <a:solidFill>
                <a:srgbClr val="00A0C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rot="5400000" flipH="1" flipV="1">
              <a:off x="2678099" y="4964917"/>
              <a:ext cx="1071570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1500166" y="4429132"/>
              <a:ext cx="1714512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71604" y="5508705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a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24739" y="5498072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b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82515" y="4286256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1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graphicFrame>
          <p:nvGraphicFramePr>
            <p:cNvPr id="2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30665719"/>
                </p:ext>
              </p:extLst>
            </p:nvPr>
          </p:nvGraphicFramePr>
          <p:xfrm>
            <a:off x="1635459" y="4491171"/>
            <a:ext cx="768268" cy="382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23" name="Equation" r:id="rId5" imgW="787320" imgH="393480" progId="Equation.DSMT4">
                    <p:embed/>
                  </p:oleObj>
                </mc:Choice>
                <mc:Fallback>
                  <p:oleObj name="Equation" r:id="rId5" imgW="78732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5459" y="4491171"/>
                          <a:ext cx="768268" cy="38233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8837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확률 계</a:t>
            </a:r>
            <a:r>
              <a:rPr lang="ko-KR" altLang="en-US" dirty="0" smtClean="0">
                <a:latin typeface="Book Antiqua" pitchFamily="18" charset="0"/>
              </a:rPr>
              <a:t>산</a:t>
            </a:r>
            <a:endParaRPr lang="ko-KR" altLang="en-US" dirty="0">
              <a:latin typeface="Book Antiqua" pitchFamily="18" charset="0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979515"/>
              </p:ext>
            </p:extLst>
          </p:nvPr>
        </p:nvGraphicFramePr>
        <p:xfrm>
          <a:off x="2314974" y="1467710"/>
          <a:ext cx="3996926" cy="1097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75" name="Equation" r:id="rId3" imgW="2171700" imgH="609600" progId="Equation.DSMT4">
                  <p:embed/>
                </p:oleObj>
              </mc:Choice>
              <mc:Fallback>
                <p:oleObj name="Equation" r:id="rId3" imgW="2171700" imgH="609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4974" y="1467710"/>
                        <a:ext cx="3996926" cy="1097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5" name="그룹 34"/>
          <p:cNvGrpSpPr/>
          <p:nvPr/>
        </p:nvGrpSpPr>
        <p:grpSpPr>
          <a:xfrm>
            <a:off x="2091572" y="3140968"/>
            <a:ext cx="5143652" cy="2910161"/>
            <a:chOff x="5868252" y="2722623"/>
            <a:chExt cx="2922173" cy="1653298"/>
          </a:xfrm>
        </p:grpSpPr>
        <p:pic>
          <p:nvPicPr>
            <p:cNvPr id="36" name="Picture 1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48403" y="2722623"/>
              <a:ext cx="2524125" cy="1504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TextBox 36"/>
            <p:cNvSpPr txBox="1"/>
            <p:nvPr/>
          </p:nvSpPr>
          <p:spPr>
            <a:xfrm>
              <a:off x="8504673" y="3906882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x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379216" y="4019140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a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927086" y="4037367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b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471920" y="2863581"/>
              <a:ext cx="13573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i="1" dirty="0" smtClean="0">
                  <a:latin typeface="Book Antiqua" pitchFamily="18" charset="0"/>
                </a:rPr>
                <a:t>P(c </a:t>
              </a:r>
              <a:r>
                <a:rPr lang="en-US" altLang="ko-KR" sz="1600" i="1" dirty="0" smtClean="0">
                  <a:latin typeface="Book Antiqua" pitchFamily="18" charset="0"/>
                  <a:ea typeface="바탕"/>
                </a:rPr>
                <a:t>≤ X ≤ </a:t>
              </a:r>
              <a:r>
                <a:rPr lang="en-US" altLang="ko-KR" sz="1600" i="1" dirty="0" smtClean="0">
                  <a:latin typeface="Book Antiqua" pitchFamily="18" charset="0"/>
                </a:rPr>
                <a:t>d)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cxnSp>
          <p:nvCxnSpPr>
            <p:cNvPr id="41" name="직선 화살표 연결선 40"/>
            <p:cNvCxnSpPr/>
            <p:nvPr/>
          </p:nvCxnSpPr>
          <p:spPr>
            <a:xfrm rot="5400000">
              <a:off x="6929454" y="3315393"/>
              <a:ext cx="428628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6654335" y="4019140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c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48269" y="4037367"/>
              <a:ext cx="28575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i="1" dirty="0" smtClean="0">
                  <a:latin typeface="Book Antiqua" pitchFamily="18" charset="0"/>
                </a:rPr>
                <a:t>d</a:t>
              </a:r>
              <a:endParaRPr lang="ko-KR" altLang="en-US" sz="1600" dirty="0">
                <a:latin typeface="Book Antiqua" pitchFamily="18" charset="0"/>
              </a:endParaRPr>
            </a:p>
          </p:txBody>
        </p:sp>
        <p:graphicFrame>
          <p:nvGraphicFramePr>
            <p:cNvPr id="4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41376869"/>
                </p:ext>
              </p:extLst>
            </p:nvPr>
          </p:nvGraphicFramePr>
          <p:xfrm>
            <a:off x="5868252" y="3109494"/>
            <a:ext cx="316278" cy="361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4276" name="Equation" r:id="rId6" imgW="342720" imgH="393480" progId="Equation.DSMT4">
                    <p:embed/>
                  </p:oleObj>
                </mc:Choice>
                <mc:Fallback>
                  <p:oleObj name="Equation" r:id="rId6" imgW="34272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8252" y="3109494"/>
                          <a:ext cx="316278" cy="36162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5" name="직선 연결선 44"/>
            <p:cNvCxnSpPr/>
            <p:nvPr/>
          </p:nvCxnSpPr>
          <p:spPr>
            <a:xfrm>
              <a:off x="6297145" y="3304760"/>
              <a:ext cx="214314" cy="158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457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균등분포</a:t>
            </a:r>
          </a:p>
        </p:txBody>
      </p:sp>
      <p:pic>
        <p:nvPicPr>
          <p:cNvPr id="267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99" y="857251"/>
            <a:ext cx="8769351" cy="39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00100" y="4725144"/>
                <a:ext cx="805818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가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[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Book Antiqua" pitchFamily="18" charset="0"/>
                      </a:rPr>
                      <m:t>0,  2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Symbol" pitchFamily="18" charset="2"/>
                      </a:rPr>
                      <m:t>p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]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에서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균등분포를 이루므로 확률밀도함수와 분포함수는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4725144"/>
                <a:ext cx="8058180" cy="353943"/>
              </a:xfrm>
              <a:prstGeom prst="rect">
                <a:avLst/>
              </a:prstGeom>
              <a:blipFill rotWithShape="1">
                <a:blip r:embed="rId4"/>
                <a:stretch>
                  <a:fillRect l="-454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600568"/>
              </p:ext>
            </p:extLst>
          </p:nvPr>
        </p:nvGraphicFramePr>
        <p:xfrm>
          <a:off x="1817688" y="5229200"/>
          <a:ext cx="5192712" cy="11992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306" name="Equation" r:id="rId5" imgW="3759120" imgH="888840" progId="Equation.DSMT4">
                  <p:embed/>
                </p:oleObj>
              </mc:Choice>
              <mc:Fallback>
                <p:oleObj name="Equation" r:id="rId5" imgW="375912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7688" y="5229200"/>
                        <a:ext cx="5192712" cy="11992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408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균등분포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0100" y="813544"/>
            <a:ext cx="805818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(b) 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평균과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 </a:t>
            </a:r>
            <a:r>
              <a:rPr lang="ko-KR" altLang="en-US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분산은 각각 다음과 같다</a:t>
            </a:r>
            <a:r>
              <a: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1655640"/>
              </p:ext>
            </p:extLst>
          </p:nvPr>
        </p:nvGraphicFramePr>
        <p:xfrm>
          <a:off x="2428875" y="1268760"/>
          <a:ext cx="395605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02" name="Equation" r:id="rId3" imgW="2654300" imgH="419100" progId="Equation.DSMT4">
                  <p:embed/>
                </p:oleObj>
              </mc:Choice>
              <mc:Fallback>
                <p:oleObj name="Equation" r:id="rId3" imgW="2654300" imgH="419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5" y="1268760"/>
                        <a:ext cx="395605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7584" y="2132856"/>
            <a:ext cx="6552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(c) </a:t>
            </a:r>
            <a:r>
              <a:rPr lang="ko-KR" altLang="en-US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  <a:p>
            <a:endParaRPr lang="en-US" altLang="ko-KR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pc="-15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(d) </a:t>
            </a:r>
            <a:r>
              <a:rPr lang="ko-KR" altLang="en-US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구하고자 하는 확률은 다음과 같다</a:t>
            </a:r>
            <a:r>
              <a:rPr lang="en-US" altLang="ko-KR" spc="-150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.</a:t>
            </a:r>
          </a:p>
        </p:txBody>
      </p:sp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882680"/>
              </p:ext>
            </p:extLst>
          </p:nvPr>
        </p:nvGraphicFramePr>
        <p:xfrm>
          <a:off x="2623971" y="2636912"/>
          <a:ext cx="3024322" cy="600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03" name="Equation" r:id="rId5" imgW="2120760" imgH="431640" progId="Equation.DSMT4">
                  <p:embed/>
                </p:oleObj>
              </mc:Choice>
              <mc:Fallback>
                <p:oleObj name="Equation" r:id="rId5" imgW="21207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3971" y="2636912"/>
                        <a:ext cx="3024322" cy="6000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712063"/>
              </p:ext>
            </p:extLst>
          </p:nvPr>
        </p:nvGraphicFramePr>
        <p:xfrm>
          <a:off x="1568702" y="4005064"/>
          <a:ext cx="6027634" cy="2319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404" name="Equation" r:id="rId7" imgW="4317840" imgH="1701720" progId="Equation.DSMT4">
                  <p:embed/>
                </p:oleObj>
              </mc:Choice>
              <mc:Fallback>
                <p:oleObj name="Equation" r:id="rId7" imgW="4317840" imgH="1701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8702" y="4005064"/>
                        <a:ext cx="6027634" cy="23194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281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지수분포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11560" y="884312"/>
            <a:ext cx="7872040" cy="906288"/>
            <a:chOff x="611560" y="2780928"/>
            <a:chExt cx="7872040" cy="906288"/>
          </a:xfrm>
        </p:grpSpPr>
        <p:sp>
          <p:nvSpPr>
            <p:cNvPr id="11" name="순서도: 순차적 액세스 저장소 10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242084" y="3687216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내용 개체 틀 1"/>
            <p:cNvSpPr txBox="1">
              <a:spLocks/>
            </p:cNvSpPr>
            <p:nvPr/>
          </p:nvSpPr>
          <p:spPr bwMode="auto">
            <a:xfrm>
              <a:off x="1266056" y="2865950"/>
              <a:ext cx="6906344" cy="403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Blip>
                  <a:blip r:embed="rId3"/>
                </a:buBlip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latinLnBrk="1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latinLnBrk="0">
                <a:spcBef>
                  <a:spcPts val="1200"/>
                </a:spcBef>
                <a:buSzPct val="90000"/>
                <a:buNone/>
                <a:defRPr/>
              </a:pPr>
              <a:r>
                <a:rPr lang="en-US" altLang="ko-KR" sz="2000" b="1" spc="-50" dirty="0">
                  <a:solidFill>
                    <a:srgbClr val="00A0C6"/>
                  </a:solidFill>
                </a:rPr>
                <a:t>1</a:t>
              </a:r>
              <a:r>
                <a:rPr lang="ko-KR" altLang="en-US" sz="2000" b="1" spc="-50" dirty="0">
                  <a:solidFill>
                    <a:srgbClr val="00A0C6"/>
                  </a:solidFill>
                </a:rPr>
                <a:t>년 동안 작업장에서 발생하는 안전사고가 평균 </a:t>
              </a:r>
              <a:r>
                <a:rPr lang="en-US" altLang="ko-KR" sz="2000" b="1" spc="-50" dirty="0">
                  <a:solidFill>
                    <a:srgbClr val="00A0C6"/>
                  </a:solidFill>
                </a:rPr>
                <a:t>2</a:t>
              </a:r>
              <a:r>
                <a:rPr lang="ko-KR" altLang="en-US" sz="2000" b="1" spc="-50" dirty="0">
                  <a:solidFill>
                    <a:srgbClr val="00A0C6"/>
                  </a:solidFill>
                </a:rPr>
                <a:t>회인 </a:t>
              </a:r>
              <a:r>
                <a:rPr lang="ko-KR" altLang="en-US" sz="2000" b="1" spc="-50" dirty="0" err="1">
                  <a:solidFill>
                    <a:srgbClr val="00A0C6"/>
                  </a:solidFill>
                </a:rPr>
                <a:t>푸아송분포에</a:t>
              </a:r>
              <a:r>
                <a:rPr lang="ko-KR" altLang="en-US" sz="2000" b="1" spc="-50" dirty="0">
                  <a:solidFill>
                    <a:srgbClr val="00A0C6"/>
                  </a:solidFill>
                </a:rPr>
                <a:t> 따라 발생한다고 하자</a:t>
              </a:r>
              <a:r>
                <a:rPr lang="en-US" altLang="ko-KR" sz="2000" b="1" spc="-50" dirty="0">
                  <a:solidFill>
                    <a:srgbClr val="00A0C6"/>
                  </a:solidFill>
                </a:rPr>
                <a:t>.</a:t>
              </a:r>
              <a:endParaRPr lang="ko-KR" altLang="en-US" sz="2000" b="1" spc="-50" dirty="0">
                <a:solidFill>
                  <a:srgbClr val="00A0C6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259632" y="1916832"/>
                <a:ext cx="7056784" cy="1722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그리고 </a:t>
                </a:r>
                <a:r>
                  <a:rPr lang="en-US" altLang="ko-KR" dirty="0">
                    <a:latin typeface="+mn-ea"/>
                    <a:ea typeface="+mn-ea"/>
                  </a:rPr>
                  <a:t>1</a:t>
                </a:r>
                <a:r>
                  <a:rPr lang="ko-KR" altLang="en-US" dirty="0">
                    <a:latin typeface="+mn-ea"/>
                    <a:ea typeface="+mn-ea"/>
                  </a:rPr>
                  <a:t>월 </a:t>
                </a:r>
                <a:r>
                  <a:rPr lang="en-US" altLang="ko-KR" dirty="0">
                    <a:latin typeface="+mn-ea"/>
                    <a:ea typeface="+mn-ea"/>
                  </a:rPr>
                  <a:t>1</a:t>
                </a:r>
                <a:r>
                  <a:rPr lang="ko-KR" altLang="en-US" dirty="0">
                    <a:latin typeface="+mn-ea"/>
                    <a:ea typeface="+mn-ea"/>
                  </a:rPr>
                  <a:t>일부터 관측한 이후로 첫 번째 안전사고가 발생할 때까지 걸리는 시간에 대한 확률모형을 구한다고 하자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r>
                  <a:rPr lang="ko-KR" altLang="en-US" dirty="0">
                    <a:latin typeface="+mn-ea"/>
                    <a:ea typeface="+mn-ea"/>
                  </a:rPr>
                  <a:t>그러면 </a:t>
                </a:r>
                <a:r>
                  <a:rPr lang="en-US" altLang="ko-KR" dirty="0">
                    <a:latin typeface="+mn-ea"/>
                    <a:ea typeface="+mn-ea"/>
                  </a:rPr>
                  <a:t>1</a:t>
                </a:r>
                <a:r>
                  <a:rPr lang="ko-KR" altLang="en-US" dirty="0">
                    <a:latin typeface="+mn-ea"/>
                    <a:ea typeface="+mn-ea"/>
                  </a:rPr>
                  <a:t>년 동안 </a:t>
                </a:r>
                <a:r>
                  <a:rPr lang="en-US" altLang="ko-KR" dirty="0">
                    <a:latin typeface="+mn-ea"/>
                    <a:ea typeface="+mn-ea"/>
                  </a:rPr>
                  <a:t>2</a:t>
                </a:r>
                <a:r>
                  <a:rPr lang="ko-KR" altLang="en-US" dirty="0">
                    <a:latin typeface="+mn-ea"/>
                    <a:ea typeface="+mn-ea"/>
                  </a:rPr>
                  <a:t>회의 비율로 안전사고가 발생하므로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𝑡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일 까지 발생한 사고 건수는 평균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𝑡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이다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r>
                  <a:rPr lang="ko-KR" altLang="en-US" dirty="0">
                    <a:latin typeface="+mn-ea"/>
                    <a:ea typeface="+mn-ea"/>
                  </a:rPr>
                  <a:t>그리고 이때까지 발생한 사고 건수를 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라 하면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확률질량함수는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1916832"/>
                <a:ext cx="7056784" cy="1722331"/>
              </a:xfrm>
              <a:prstGeom prst="rect">
                <a:avLst/>
              </a:prstGeom>
              <a:blipFill rotWithShape="1">
                <a:blip r:embed="rId4"/>
                <a:stretch>
                  <a:fillRect l="-778" t="-353" r="-778" b="-4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487732"/>
              </p:ext>
            </p:extLst>
          </p:nvPr>
        </p:nvGraphicFramePr>
        <p:xfrm>
          <a:off x="2925746" y="4079876"/>
          <a:ext cx="2971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75" name="Equation" r:id="rId5" imgW="1993680" imgH="419040" progId="Equation.DSMT4">
                  <p:embed/>
                </p:oleObj>
              </mc:Choice>
              <mc:Fallback>
                <p:oleObj name="Equation" r:id="rId5" imgW="19936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5746" y="4079876"/>
                        <a:ext cx="2971800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033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1" y="5105945"/>
            <a:ext cx="3937000" cy="98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566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지수분포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1259632" y="888132"/>
                <a:ext cx="7056784" cy="17609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처음 사고가 발생할 때까지 걸리는 시간을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𝑇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라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하면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[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𝑇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&gt;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]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인 사건은 관측을 시작한 이후로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𝑡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일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을 초과한 이후에 교통사고가 발생함을 의미하고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이것은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[0,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]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에서 사고가 전혀 발생하지 않음을 의미한다</a:t>
                </a:r>
                <a:r>
                  <a:rPr lang="en-US" altLang="ko-KR" dirty="0">
                    <a:latin typeface="+mn-ea"/>
                    <a:ea typeface="+mn-ea"/>
                  </a:rPr>
                  <a:t>. </a:t>
                </a:r>
                <a:r>
                  <a:rPr lang="ko-KR" altLang="en-US" dirty="0">
                    <a:latin typeface="+mn-ea"/>
                    <a:ea typeface="+mn-ea"/>
                  </a:rPr>
                  <a:t>즉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두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사건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[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𝑇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&gt;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]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[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)=0]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은 동치이다</a:t>
                </a:r>
                <a:r>
                  <a:rPr lang="en-US" altLang="ko-KR" dirty="0">
                    <a:latin typeface="+mn-ea"/>
                    <a:ea typeface="+mn-ea"/>
                  </a:rPr>
                  <a:t>.  </a:t>
                </a:r>
                <a:endParaRPr lang="en-US" altLang="ko-KR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따라서 </a:t>
                </a:r>
                <a:r>
                  <a:rPr lang="ko-KR" altLang="en-US" dirty="0">
                    <a:latin typeface="+mn-ea"/>
                    <a:ea typeface="+mn-ea"/>
                  </a:rPr>
                  <a:t>다음 확률을 얻는다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888132"/>
                <a:ext cx="7056784" cy="1760931"/>
              </a:xfrm>
              <a:prstGeom prst="rect">
                <a:avLst/>
              </a:prstGeom>
              <a:blipFill rotWithShape="1">
                <a:blip r:embed="rId3"/>
                <a:stretch>
                  <a:fillRect l="-778" t="-346" b="-3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/>
          <p:cNvGrpSpPr/>
          <p:nvPr/>
        </p:nvGrpSpPr>
        <p:grpSpPr>
          <a:xfrm>
            <a:off x="2150012" y="2954348"/>
            <a:ext cx="4600988" cy="1482764"/>
            <a:chOff x="2289074" y="4497385"/>
            <a:chExt cx="4068864" cy="1311275"/>
          </a:xfrm>
        </p:grpSpPr>
        <p:graphicFrame>
          <p:nvGraphicFramePr>
            <p:cNvPr id="17" name="Object 27"/>
            <p:cNvGraphicFramePr>
              <a:graphicFrameLocks noChangeAspect="1"/>
            </p:cNvGraphicFramePr>
            <p:nvPr/>
          </p:nvGraphicFramePr>
          <p:xfrm>
            <a:off x="2817813" y="4497385"/>
            <a:ext cx="3540125" cy="1311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1399" name="Equation" r:id="rId4" imgW="2374560" imgH="901440" progId="Equation.DSMT4">
                    <p:embed/>
                  </p:oleObj>
                </mc:Choice>
                <mc:Fallback>
                  <p:oleObj name="Equation" r:id="rId4" imgW="2374560" imgH="901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17813" y="4497385"/>
                          <a:ext cx="3540125" cy="1311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오른쪽 화살표 17"/>
            <p:cNvSpPr/>
            <p:nvPr/>
          </p:nvSpPr>
          <p:spPr>
            <a:xfrm>
              <a:off x="2289074" y="4930138"/>
              <a:ext cx="285752" cy="214314"/>
            </a:xfrm>
            <a:prstGeom prst="rightArrow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15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지수분포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67543" y="892078"/>
            <a:ext cx="8110399" cy="1419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685800" y="1075740"/>
                <a:ext cx="7703457" cy="10424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지수분포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exponential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endParaRPr lang="en-US" altLang="ko-KR" sz="2000" dirty="0" smtClean="0">
                  <a:latin typeface="+mn-ea"/>
                  <a:ea typeface="+mn-ea"/>
                </a:endParaRPr>
              </a:p>
              <a:p>
                <a:r>
                  <a:rPr lang="ko-KR" altLang="en-US" sz="20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의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상태공간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= {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 :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&gt;0}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에서 다음 확률밀도함수를 갖는 확률분포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𝑙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는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양수이고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Exp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l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042465"/>
              </a:xfrm>
              <a:prstGeom prst="rect">
                <a:avLst/>
              </a:prstGeom>
              <a:blipFill rotWithShape="1">
                <a:blip r:embed="rId3"/>
                <a:stretch>
                  <a:fillRect l="-871" t="-2924" r="-633" b="-81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그룹 4"/>
          <p:cNvGrpSpPr/>
          <p:nvPr/>
        </p:nvGrpSpPr>
        <p:grpSpPr>
          <a:xfrm>
            <a:off x="467544" y="2726804"/>
            <a:ext cx="3112740" cy="1143000"/>
            <a:chOff x="2411760" y="2933700"/>
            <a:chExt cx="3112740" cy="1143000"/>
          </a:xfrm>
        </p:grpSpPr>
        <p:sp>
          <p:nvSpPr>
            <p:cNvPr id="9" name="직사각형 8"/>
            <p:cNvSpPr/>
            <p:nvPr/>
          </p:nvSpPr>
          <p:spPr>
            <a:xfrm>
              <a:off x="2411760" y="2933700"/>
              <a:ext cx="3112740" cy="1143000"/>
            </a:xfrm>
            <a:prstGeom prst="rect">
              <a:avLst/>
            </a:prstGeom>
            <a:noFill/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aphicFrame>
          <p:nvGraphicFramePr>
            <p:cNvPr id="2" name="개체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71901723"/>
                </p:ext>
              </p:extLst>
            </p:nvPr>
          </p:nvGraphicFramePr>
          <p:xfrm>
            <a:off x="2538413" y="3136900"/>
            <a:ext cx="2801937" cy="7016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9353" name="Equation" r:id="rId4" imgW="1879600" imgH="482600" progId="Equation.DSMT4">
                    <p:embed/>
                  </p:oleObj>
                </mc:Choice>
                <mc:Fallback>
                  <p:oleObj name="Equation" r:id="rId4" imgW="1879600" imgH="482600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38413" y="3136900"/>
                          <a:ext cx="2801937" cy="7016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6931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60700"/>
            <a:ext cx="4717925" cy="318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0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14172" y="2711911"/>
            <a:ext cx="3686628" cy="1332964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7543" y="892078"/>
            <a:ext cx="8110399" cy="1423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685800" y="1075740"/>
                <a:ext cx="7703457" cy="1053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 smtClean="0">
                    <a:latin typeface="+mn-ea"/>
                    <a:ea typeface="+mn-ea"/>
                  </a:rPr>
                  <a:t>베르누이분포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Bernoulli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𝑃</m:t>
                    </m:r>
                    <m:d>
                      <m:dPr>
                        <m:ctrlPr>
                          <a:rPr lang="en-US" altLang="ko-KR" sz="2000" i="1" dirty="0" smtClean="0">
                            <a:latin typeface="Cambria Math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sz="2000" i="1" dirty="0" smtClean="0">
                            <a:latin typeface="Cambria Math"/>
                            <a:ea typeface="+mn-ea"/>
                          </a:rPr>
                          <m:t>𝑋</m:t>
                        </m:r>
                        <m:r>
                          <a:rPr lang="en-US" altLang="ko-KR" sz="2000" i="1" dirty="0" smtClean="0">
                            <a:latin typeface="Cambria Math"/>
                            <a:ea typeface="+mn-ea"/>
                          </a:rPr>
                          <m:t> = 0</m:t>
                        </m:r>
                      </m:e>
                    </m:d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= 1 –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𝑃</m:t>
                    </m:r>
                    <m:d>
                      <m:dPr>
                        <m:ctrlPr>
                          <a:rPr lang="en-US" altLang="ko-KR" sz="2000" i="1" dirty="0" smtClean="0">
                            <a:latin typeface="Cambria Math"/>
                            <a:ea typeface="+mn-ea"/>
                          </a:rPr>
                        </m:ctrlPr>
                      </m:dPr>
                      <m:e>
                        <m:r>
                          <a:rPr lang="en-US" altLang="ko-KR" sz="2000" i="1" dirty="0" smtClean="0">
                            <a:latin typeface="Cambria Math"/>
                            <a:ea typeface="+mn-ea"/>
                          </a:rPr>
                          <m:t>𝑋</m:t>
                        </m:r>
                        <m:r>
                          <a:rPr lang="en-US" altLang="ko-KR" sz="2000" i="1" dirty="0" smtClean="0">
                            <a:latin typeface="Cambria Math"/>
                            <a:ea typeface="+mn-ea"/>
                          </a:rPr>
                          <m:t> = 1</m:t>
                        </m:r>
                      </m:e>
                    </m:d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=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인 분포이고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(1, 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053237"/>
              </a:xfrm>
              <a:prstGeom prst="rect">
                <a:avLst/>
              </a:prstGeom>
              <a:blipFill rotWithShape="1">
                <a:blip r:embed="rId3"/>
                <a:stretch>
                  <a:fillRect l="-871" t="-2890" b="-92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498140"/>
              </p:ext>
            </p:extLst>
          </p:nvPr>
        </p:nvGraphicFramePr>
        <p:xfrm>
          <a:off x="3255963" y="2845118"/>
          <a:ext cx="2725737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854" name="Equation" r:id="rId4" imgW="1828800" imgH="711200" progId="Equation.DSMT4">
                  <p:embed/>
                </p:oleObj>
              </mc:Choice>
              <mc:Fallback>
                <p:oleObj name="Equation" r:id="rId4" imgW="1828800" imgH="7112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55963" y="2845118"/>
                        <a:ext cx="2725737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203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지수분포</a:t>
            </a:r>
          </a:p>
        </p:txBody>
      </p:sp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986900"/>
              </p:ext>
            </p:extLst>
          </p:nvPr>
        </p:nvGraphicFramePr>
        <p:xfrm>
          <a:off x="1714518" y="908720"/>
          <a:ext cx="5429250" cy="220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80" name="Equation" r:id="rId3" imgW="3733560" imgH="1549080" progId="Equation.DSMT4">
                  <p:embed/>
                </p:oleObj>
              </mc:Choice>
              <mc:Fallback>
                <p:oleObj name="Equation" r:id="rId3" imgW="3733560" imgH="15490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518" y="908720"/>
                        <a:ext cx="5429250" cy="2205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98828" y="376260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①</a:t>
            </a:r>
            <a:r>
              <a:rPr lang="ko-KR" altLang="en-US" dirty="0" smtClean="0">
                <a:latin typeface="+mn-ea"/>
                <a:ea typeface="+mn-ea"/>
              </a:rPr>
              <a:t> 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828" y="446871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②</a:t>
            </a:r>
            <a:r>
              <a:rPr lang="ko-KR" altLang="en-US" dirty="0" smtClean="0">
                <a:latin typeface="+mn-ea"/>
                <a:ea typeface="+mn-ea"/>
              </a:rPr>
              <a:t> 분산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graphicFrame>
        <p:nvGraphicFramePr>
          <p:cNvPr id="1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867469"/>
              </p:ext>
            </p:extLst>
          </p:nvPr>
        </p:nvGraphicFramePr>
        <p:xfrm>
          <a:off x="1598960" y="3639418"/>
          <a:ext cx="8128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81" name="Equation" r:id="rId5" imgW="545760" imgH="888840" progId="Equation.DSMT4">
                  <p:embed/>
                </p:oleObj>
              </mc:Choice>
              <mc:Fallback>
                <p:oleObj name="Equation" r:id="rId5" imgW="54576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8960" y="3639418"/>
                        <a:ext cx="812800" cy="1301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22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분포함수</a:t>
            </a: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611282"/>
              </p:ext>
            </p:extLst>
          </p:nvPr>
        </p:nvGraphicFramePr>
        <p:xfrm>
          <a:off x="1409700" y="1469415"/>
          <a:ext cx="5905500" cy="5489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22" name="Equation" r:id="rId3" imgW="3746500" imgH="355600" progId="Equation.DSMT4">
                  <p:embed/>
                </p:oleObj>
              </mc:Choice>
              <mc:Fallback>
                <p:oleObj name="Equation" r:id="rId3" imgW="3746500" imgH="355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9700" y="1469415"/>
                        <a:ext cx="5905500" cy="5489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66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분포함수</a:t>
            </a:r>
          </a:p>
        </p:txBody>
      </p:sp>
      <p:pic>
        <p:nvPicPr>
          <p:cNvPr id="274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99" y="852648"/>
            <a:ext cx="8756651" cy="293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7382" y="3923602"/>
                <a:ext cx="7709034" cy="2225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5600" indent="-355600">
                  <a:lnSpc>
                    <a:spcPct val="120000"/>
                  </a:lnSpc>
                  <a:spcBef>
                    <a:spcPts val="1800"/>
                  </a:spcBef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단위시간 당 평균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10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개의 입자가 발사되므로 첫 번째 입자가 발사될 때까지 걸리는 시간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확률밀도함수는</a:t>
                </a:r>
                <a:r>
                  <a:rPr lang="en-US" altLang="ko-KR" sz="1600" i="1" dirty="0">
                    <a:latin typeface="Book Antiqua" pitchFamily="18" charset="0"/>
                  </a:rPr>
                  <a:t>f(x) = 10e</a:t>
                </a:r>
                <a:r>
                  <a:rPr lang="en-US" altLang="ko-KR" sz="1600" i="1" baseline="40000" dirty="0">
                    <a:latin typeface="Book Antiqua" pitchFamily="18" charset="0"/>
                  </a:rPr>
                  <a:t>-10x</a:t>
                </a:r>
                <a:r>
                  <a:rPr lang="en-US" altLang="ko-KR" sz="1600" i="1" dirty="0">
                    <a:latin typeface="Book Antiqua" pitchFamily="18" charset="0"/>
                  </a:rPr>
                  <a:t>, x &gt; 0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1800"/>
                  </a:spcBef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𝐸𝑥𝑝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(10)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의 평균은             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분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)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분산은                     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  <a:spcBef>
                    <a:spcPts val="1800"/>
                  </a:spcBef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𝐸𝑥𝑝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(10)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에 대하여 분포함수와 생존함수는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) = 1 −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ko-KR" sz="1600" i="1" baseline="40000" dirty="0">
                          <a:latin typeface="Book Antiqua" pitchFamily="18" charset="0"/>
                        </a:rPr>
                        <m:t>−10</m:t>
                      </m:r>
                      <m:r>
                        <m:rPr>
                          <m:nor/>
                        </m:rPr>
                        <a:rPr lang="en-US" altLang="ko-KR" sz="1600" i="1" baseline="40000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1600" i="1" baseline="40000" dirty="0">
                          <a:latin typeface="Book Antiqua" pitchFamily="18" charset="0"/>
                        </a:rPr>
                        <m:t> , 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e</m:t>
                      </m:r>
                      <m:r>
                        <m:rPr>
                          <m:nor/>
                        </m:rPr>
                        <a:rPr lang="en-US" altLang="ko-KR" sz="1600" i="1" baseline="40000" dirty="0">
                          <a:latin typeface="Book Antiqua" pitchFamily="18" charset="0"/>
                        </a:rPr>
                        <m:t>−10</m:t>
                      </m:r>
                      <m:r>
                        <m:rPr>
                          <m:nor/>
                        </m:rPr>
                        <a:rPr lang="en-US" altLang="ko-KR" sz="1600" i="1" baseline="40000" dirty="0">
                          <a:latin typeface="Book Antiqua" pitchFamily="18" charset="0"/>
                        </a:rPr>
                        <m:t>x</m:t>
                      </m:r>
                    </m:oMath>
                  </m:oMathPara>
                </a14:m>
                <a:endParaRPr lang="en-US" altLang="ko-KR" sz="1600" i="1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82" y="3923602"/>
                <a:ext cx="7709034" cy="2225225"/>
              </a:xfrm>
              <a:prstGeom prst="rect">
                <a:avLst/>
              </a:prstGeom>
              <a:blipFill rotWithShape="1">
                <a:blip r:embed="rId4"/>
                <a:stretch>
                  <a:fillRect l="-554" t="-2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1228859"/>
              </p:ext>
            </p:extLst>
          </p:nvPr>
        </p:nvGraphicFramePr>
        <p:xfrm>
          <a:off x="3523630" y="4653136"/>
          <a:ext cx="72072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05" name="Equation" r:id="rId5" imgW="482400" imgH="393480" progId="Equation.DSMT4">
                  <p:embed/>
                </p:oleObj>
              </mc:Choice>
              <mc:Fallback>
                <p:oleObj name="Equation" r:id="rId5" imgW="4824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3630" y="4653136"/>
                        <a:ext cx="720725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908021"/>
              </p:ext>
            </p:extLst>
          </p:nvPr>
        </p:nvGraphicFramePr>
        <p:xfrm>
          <a:off x="5736704" y="4653136"/>
          <a:ext cx="9302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506" name="Equation" r:id="rId7" imgW="622080" imgH="393480" progId="Equation.DSMT4">
                  <p:embed/>
                </p:oleObj>
              </mc:Choice>
              <mc:Fallback>
                <p:oleObj name="Equation" r:id="rId7" imgW="622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6704" y="4653136"/>
                        <a:ext cx="930275" cy="57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59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비기억성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성질</a:t>
            </a:r>
          </a:p>
        </p:txBody>
      </p:sp>
      <p:graphicFrame>
        <p:nvGraphicFramePr>
          <p:cNvPr id="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7811976"/>
              </p:ext>
            </p:extLst>
          </p:nvPr>
        </p:nvGraphicFramePr>
        <p:xfrm>
          <a:off x="3013075" y="1638300"/>
          <a:ext cx="2801938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628" name="Equation" r:id="rId3" imgW="1879560" imgH="253800" progId="Equation.DSMT4">
                  <p:embed/>
                </p:oleObj>
              </mc:Choice>
              <mc:Fallback>
                <p:oleObj name="Equation" r:id="rId3" imgW="187956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3075" y="1638300"/>
                        <a:ext cx="2801938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69064" y="841360"/>
                <a:ext cx="7715304" cy="387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Exp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l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이면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양의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정수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64" y="841360"/>
                <a:ext cx="7715304" cy="387863"/>
              </a:xfrm>
              <a:prstGeom prst="rect">
                <a:avLst/>
              </a:prstGeom>
              <a:blipFill rotWithShape="1">
                <a:blip r:embed="rId5"/>
                <a:stretch>
                  <a:fillRect l="-553" t="-6250" b="-203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9"/>
          <p:cNvGrpSpPr/>
          <p:nvPr/>
        </p:nvGrpSpPr>
        <p:grpSpPr>
          <a:xfrm>
            <a:off x="766762" y="2636912"/>
            <a:ext cx="7539038" cy="3594100"/>
            <a:chOff x="123820" y="2298700"/>
            <a:chExt cx="7539038" cy="3594100"/>
          </a:xfrm>
        </p:grpSpPr>
        <p:graphicFrame>
          <p:nvGraphicFramePr>
            <p:cNvPr id="12" name="Object 27"/>
            <p:cNvGraphicFramePr>
              <a:graphicFrameLocks noChangeAspect="1"/>
            </p:cNvGraphicFramePr>
            <p:nvPr/>
          </p:nvGraphicFramePr>
          <p:xfrm>
            <a:off x="857224" y="3654425"/>
            <a:ext cx="3824287" cy="498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629" name="Equation" r:id="rId6" imgW="2565360" imgH="342720" progId="Equation.DSMT4">
                    <p:embed/>
                  </p:oleObj>
                </mc:Choice>
                <mc:Fallback>
                  <p:oleObj name="Equation" r:id="rId6" imgW="2565360" imgH="342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7224" y="3654425"/>
                          <a:ext cx="3824287" cy="4984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27"/>
            <p:cNvGraphicFramePr>
              <a:graphicFrameLocks noChangeAspect="1"/>
            </p:cNvGraphicFramePr>
            <p:nvPr/>
          </p:nvGraphicFramePr>
          <p:xfrm>
            <a:off x="865183" y="2714625"/>
            <a:ext cx="5132388" cy="627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630" name="Equation" r:id="rId8" imgW="3441600" imgH="431640" progId="Equation.DSMT4">
                    <p:embed/>
                  </p:oleObj>
                </mc:Choice>
                <mc:Fallback>
                  <p:oleObj name="Equation" r:id="rId8" imgW="344160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183" y="2714625"/>
                          <a:ext cx="5132388" cy="6270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6081722" y="2806606"/>
              <a:ext cx="776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+mn-ea"/>
                  <a:ea typeface="+mn-ea"/>
                </a:rPr>
                <a:t>이고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0" y="3712884"/>
              <a:ext cx="1071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+mn-ea"/>
                  <a:ea typeface="+mn-ea"/>
                </a:rPr>
                <a:t>이므로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graphicFrame>
          <p:nvGraphicFramePr>
            <p:cNvPr id="16" name="Object 6"/>
            <p:cNvGraphicFramePr>
              <a:graphicFrameLocks noChangeAspect="1"/>
            </p:cNvGraphicFramePr>
            <p:nvPr/>
          </p:nvGraphicFramePr>
          <p:xfrm>
            <a:off x="857224" y="4262266"/>
            <a:ext cx="3675063" cy="350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631" name="Equation" r:id="rId10" imgW="2463480" imgH="241200" progId="Equation.DSMT4">
                    <p:embed/>
                  </p:oleObj>
                </mc:Choice>
                <mc:Fallback>
                  <p:oleObj name="Equation" r:id="rId10" imgW="246348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7224" y="4262266"/>
                          <a:ext cx="3675063" cy="3508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Object 7"/>
            <p:cNvGraphicFramePr>
              <a:graphicFrameLocks noChangeAspect="1"/>
            </p:cNvGraphicFramePr>
            <p:nvPr/>
          </p:nvGraphicFramePr>
          <p:xfrm>
            <a:off x="1214414" y="4714875"/>
            <a:ext cx="5622925" cy="665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5632" name="Equation" r:id="rId12" imgW="3771720" imgH="457200" progId="Equation.DSMT4">
                    <p:embed/>
                  </p:oleObj>
                </mc:Choice>
                <mc:Fallback>
                  <p:oleObj name="Equation" r:id="rId12" imgW="3771720" imgH="457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14414" y="4714875"/>
                          <a:ext cx="5622925" cy="6651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직사각형 17"/>
            <p:cNvSpPr/>
            <p:nvPr/>
          </p:nvSpPr>
          <p:spPr>
            <a:xfrm>
              <a:off x="123820" y="2298700"/>
              <a:ext cx="7539038" cy="3594100"/>
            </a:xfrm>
            <a:prstGeom prst="rect">
              <a:avLst/>
            </a:prstGeom>
            <a:solidFill>
              <a:srgbClr val="80D0E3">
                <a:alpha val="31000"/>
              </a:srgbClr>
            </a:solidFill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771800" y="1484784"/>
            <a:ext cx="3298800" cy="66151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15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비기억성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>
                <a:latin typeface="Book Antiqua" pitchFamily="18" charset="0"/>
              </a:rPr>
              <a:t>성질</a:t>
            </a:r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39" y="835701"/>
            <a:ext cx="8699501" cy="201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823406" y="3109914"/>
            <a:ext cx="7132970" cy="2407318"/>
            <a:chOff x="357158" y="1891851"/>
            <a:chExt cx="7132970" cy="2407318"/>
          </a:xfrm>
        </p:grpSpPr>
        <p:sp>
          <p:nvSpPr>
            <p:cNvPr id="19" name="TextBox 18"/>
            <p:cNvSpPr txBox="1"/>
            <p:nvPr/>
          </p:nvSpPr>
          <p:spPr>
            <a:xfrm>
              <a:off x="357158" y="1928802"/>
              <a:ext cx="7132970" cy="877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12</a:t>
              </a:r>
              <a:r>
                <a:rPr lang="ko-KR" altLang="en-US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초는     분</a:t>
              </a:r>
              <a:r>
                <a: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, 24</a:t>
              </a:r>
              <a:r>
                <a:rPr lang="ko-KR" altLang="en-US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초는      분이고 지수분포는 </a:t>
              </a:r>
              <a:r>
                <a:rPr lang="ko-KR" altLang="en-US" sz="1700" spc="-150" dirty="0" err="1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비기억성</a:t>
              </a:r>
              <a:r>
                <a:rPr lang="ko-KR" altLang="en-US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 성질을 가지므로 구하고자 하는 확률은 다음과 같다</a:t>
              </a:r>
              <a:r>
                <a: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rPr>
                <a:t>.</a:t>
              </a:r>
              <a:endParaRPr lang="en-US" altLang="ko-KR" sz="1700" spc="-150" dirty="0">
                <a:latin typeface="HY신명조" panose="02030600000101010101" pitchFamily="18" charset="-127"/>
                <a:ea typeface="HY신명조" panose="02030600000101010101" pitchFamily="18" charset="-127"/>
              </a:endParaRPr>
            </a:p>
          </p:txBody>
        </p:sp>
        <p:graphicFrame>
          <p:nvGraphicFramePr>
            <p:cNvPr id="20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33274933"/>
                </p:ext>
              </p:extLst>
            </p:nvPr>
          </p:nvGraphicFramePr>
          <p:xfrm>
            <a:off x="1126505" y="1891851"/>
            <a:ext cx="205982" cy="519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82" name="Equation" r:id="rId4" imgW="152280" imgH="393480" progId="Equation.DSMT4">
                    <p:embed/>
                  </p:oleObj>
                </mc:Choice>
                <mc:Fallback>
                  <p:oleObj name="Equation" r:id="rId4" imgW="15228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6505" y="1891851"/>
                          <a:ext cx="205982" cy="51999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86358789"/>
                </p:ext>
              </p:extLst>
            </p:nvPr>
          </p:nvGraphicFramePr>
          <p:xfrm>
            <a:off x="1729488" y="3116481"/>
            <a:ext cx="4575175" cy="1182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83" name="Equation" r:id="rId6" imgW="3060360" imgH="812520" progId="Equation.DSMT4">
                    <p:embed/>
                  </p:oleObj>
                </mc:Choice>
                <mc:Fallback>
                  <p:oleObj name="Equation" r:id="rId6" imgW="3060360" imgH="8125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29488" y="3116481"/>
                          <a:ext cx="4575175" cy="11826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5179247"/>
                </p:ext>
              </p:extLst>
            </p:nvPr>
          </p:nvGraphicFramePr>
          <p:xfrm>
            <a:off x="2330131" y="1891851"/>
            <a:ext cx="205982" cy="5199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84" name="Equation" r:id="rId8" imgW="152280" imgH="393480" progId="Equation.DSMT4">
                    <p:embed/>
                  </p:oleObj>
                </mc:Choice>
                <mc:Fallback>
                  <p:oleObj name="Equation" r:id="rId8" imgW="15228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0131" y="1891851"/>
                          <a:ext cx="205982" cy="51999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22004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Book Antiqua" pitchFamily="18" charset="0"/>
              </a:rPr>
              <a:t>감마분포의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ko-KR" altLang="en-US" dirty="0" smtClean="0">
                <a:latin typeface="Book Antiqua" pitchFamily="18" charset="0"/>
              </a:rPr>
              <a:t>생성</a:t>
            </a:r>
            <a:endParaRPr lang="ko-KR" altLang="en-US" dirty="0">
              <a:latin typeface="Book Antiqua" pitchFamily="18" charset="0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1756107"/>
              </p:ext>
            </p:extLst>
          </p:nvPr>
        </p:nvGraphicFramePr>
        <p:xfrm>
          <a:off x="2082475" y="836712"/>
          <a:ext cx="3246437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64" name="Equation" r:id="rId3" imgW="2171520" imgH="330120" progId="Equation.DSMT4">
                  <p:embed/>
                </p:oleObj>
              </mc:Choice>
              <mc:Fallback>
                <p:oleObj name="Equation" r:id="rId3" imgW="21715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2475" y="836712"/>
                        <a:ext cx="3246437" cy="481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28662" y="897026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감마함수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678871"/>
              </p:ext>
            </p:extLst>
          </p:nvPr>
        </p:nvGraphicFramePr>
        <p:xfrm>
          <a:off x="1510799" y="1397092"/>
          <a:ext cx="1366837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65" name="Equation" r:id="rId5" imgW="914400" imgH="419040" progId="Equation.DSMT4">
                  <p:embed/>
                </p:oleObj>
              </mc:Choice>
              <mc:Fallback>
                <p:oleObj name="Equation" r:id="rId5" imgW="9144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0799" y="1397092"/>
                        <a:ext cx="1366837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6061382"/>
              </p:ext>
            </p:extLst>
          </p:nvPr>
        </p:nvGraphicFramePr>
        <p:xfrm>
          <a:off x="2271365" y="2276872"/>
          <a:ext cx="4460875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66" name="Equation" r:id="rId7" imgW="2984400" imgH="1168200" progId="Equation.DSMT4">
                  <p:embed/>
                </p:oleObj>
              </mc:Choice>
              <mc:Fallback>
                <p:oleObj name="Equation" r:id="rId7" imgW="2984400" imgH="116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365" y="2276872"/>
                        <a:ext cx="4460875" cy="169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001627"/>
              </p:ext>
            </p:extLst>
          </p:nvPr>
        </p:nvGraphicFramePr>
        <p:xfrm>
          <a:off x="2390179" y="5098294"/>
          <a:ext cx="3910013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67" name="Equation" r:id="rId9" imgW="2616120" imgH="685800" progId="Equation.DSMT4">
                  <p:embed/>
                </p:oleObj>
              </mc:Choice>
              <mc:Fallback>
                <p:oleObj name="Equation" r:id="rId9" imgW="261612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0179" y="5098294"/>
                        <a:ext cx="3910013" cy="9985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928662" y="1498910"/>
            <a:ext cx="642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이때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212206"/>
              </p:ext>
            </p:extLst>
          </p:nvPr>
        </p:nvGraphicFramePr>
        <p:xfrm>
          <a:off x="3851920" y="1397092"/>
          <a:ext cx="94773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668" name="Equation" r:id="rId11" imgW="634680" imgH="419040" progId="Equation.DSMT4">
                  <p:embed/>
                </p:oleObj>
              </mc:Choice>
              <mc:Fallback>
                <p:oleObj name="Equation" r:id="rId11" imgW="6346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1397092"/>
                        <a:ext cx="947738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853498" y="1497426"/>
            <a:ext cx="121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이라 하면</a:t>
            </a:r>
            <a:r>
              <a:rPr lang="en-US" altLang="ko-KR" dirty="0" smtClean="0">
                <a:latin typeface="+mn-ea"/>
                <a:ea typeface="+mn-ea"/>
              </a:rPr>
              <a:t>,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815220" y="1500419"/>
            <a:ext cx="97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이므로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2735878" y="3573016"/>
            <a:ext cx="357190" cy="285752"/>
          </a:xfrm>
          <a:prstGeom prst="rightArrow">
            <a:avLst/>
          </a:prstGeom>
          <a:solidFill>
            <a:srgbClr val="80D0E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504" y="4581128"/>
            <a:ext cx="7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다음 함수는 확률밀도함수의 조건을 만족한다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6570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Book Antiqua" pitchFamily="18" charset="0"/>
              </a:rPr>
              <a:t>감마분포</a:t>
            </a:r>
            <a:endParaRPr lang="ko-KR" altLang="en-US" dirty="0">
              <a:latin typeface="Book Antiqua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67543" y="892078"/>
            <a:ext cx="8110399" cy="1736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685800" y="1075740"/>
                <a:ext cx="7703457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감마분포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Gamma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</a:p>
              <a:p>
                <a:r>
                  <a:rPr lang="ko-KR" altLang="en-US" sz="20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상태공간</a:t>
                </a:r>
                <a:r>
                  <a:rPr lang="en-US" altLang="ko-KR" sz="2000" i="1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={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 :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 &gt; 0}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에서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다음 확률밀도함수를 </a:t>
                </a:r>
                <a:r>
                  <a:rPr lang="ko-KR" altLang="en-US" sz="2000" dirty="0">
                    <a:latin typeface="+mn-ea"/>
                    <a:ea typeface="+mn-ea"/>
                  </a:rPr>
                  <a:t>갖는 확률분포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</a:p>
              <a:p>
                <a:r>
                  <a:rPr lang="ko-KR" altLang="en-US" sz="2000" dirty="0" smtClean="0">
                    <a:latin typeface="+mn-ea"/>
                    <a:ea typeface="+mn-ea"/>
                  </a:rPr>
                  <a:t>이때 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X </a:t>
                </a:r>
                <a:r>
                  <a:rPr lang="en-US" altLang="ko-KR" sz="2000" i="1" dirty="0">
                    <a:latin typeface="Book Antiqua" pitchFamily="18" charset="0"/>
                  </a:rPr>
                  <a:t>~ </a:t>
                </a:r>
                <a:r>
                  <a:rPr lang="en-US" altLang="ko-KR" sz="2000" i="1" dirty="0">
                    <a:latin typeface="Symbol" pitchFamily="18" charset="2"/>
                  </a:rPr>
                  <a:t>G</a:t>
                </a:r>
                <a:r>
                  <a:rPr lang="en-US" altLang="ko-KR" sz="2000" i="1" dirty="0">
                    <a:latin typeface="Book Antiqua" pitchFamily="18" charset="0"/>
                  </a:rPr>
                  <a:t>(</a:t>
                </a:r>
                <a:r>
                  <a:rPr lang="en-US" altLang="ko-KR" sz="2000" i="1" dirty="0">
                    <a:latin typeface="Symbol" pitchFamily="18" charset="2"/>
                  </a:rPr>
                  <a:t>a</a:t>
                </a:r>
                <a:r>
                  <a:rPr lang="en-US" altLang="ko-KR" sz="2000" i="1" dirty="0">
                    <a:latin typeface="Book Antiqua" pitchFamily="18" charset="0"/>
                  </a:rPr>
                  <a:t>, </a:t>
                </a:r>
                <a:r>
                  <a:rPr lang="en-US" altLang="ko-KR" sz="2000" i="1" dirty="0">
                    <a:latin typeface="Symbol" pitchFamily="18" charset="2"/>
                  </a:rPr>
                  <a:t>b</a:t>
                </a:r>
                <a:r>
                  <a:rPr lang="en-US" altLang="ko-KR" sz="2000" i="1" dirty="0">
                    <a:latin typeface="Book Antiqua" pitchFamily="18" charset="0"/>
                  </a:rPr>
                  <a:t>)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로 </a:t>
                </a:r>
                <a:r>
                  <a:rPr lang="ko-KR" altLang="en-US" sz="2000" dirty="0">
                    <a:latin typeface="+mn-ea"/>
                    <a:ea typeface="+mn-ea"/>
                  </a:rPr>
                  <a:t>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여기서</a:t>
                </a:r>
                <a:r>
                  <a:rPr lang="en-US" altLang="ko-KR" sz="2000" i="1" dirty="0">
                    <a:latin typeface="Symbol" pitchFamily="18" charset="2"/>
                  </a:rPr>
                  <a:t>a</a:t>
                </a:r>
                <a:r>
                  <a:rPr lang="en-US" altLang="ko-KR" sz="2000" i="1" dirty="0">
                    <a:latin typeface="Book Antiqua" pitchFamily="18" charset="0"/>
                  </a:rPr>
                  <a:t> &gt; 0,  </a:t>
                </a:r>
                <a:r>
                  <a:rPr lang="en-US" altLang="ko-KR" sz="2000" i="1" dirty="0">
                    <a:latin typeface="Symbol" pitchFamily="18" charset="2"/>
                  </a:rPr>
                  <a:t>b</a:t>
                </a:r>
                <a:r>
                  <a:rPr lang="en-US" altLang="ko-KR" sz="2000" i="1" dirty="0">
                    <a:latin typeface="Book Antiqua" pitchFamily="18" charset="0"/>
                  </a:rPr>
                  <a:t> &gt; 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0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323439"/>
              </a:xfrm>
              <a:prstGeom prst="rect">
                <a:avLst/>
              </a:prstGeom>
              <a:blipFill rotWithShape="1">
                <a:blip r:embed="rId3"/>
                <a:stretch>
                  <a:fillRect l="-871" t="-2294" b="-73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8378015"/>
              </p:ext>
            </p:extLst>
          </p:nvPr>
        </p:nvGraphicFramePr>
        <p:xfrm>
          <a:off x="2362330" y="3465158"/>
          <a:ext cx="3900488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63" name="Equation" r:id="rId4" imgW="2616200" imgH="685800" progId="Equation.DSMT4">
                  <p:embed/>
                </p:oleObj>
              </mc:Choice>
              <mc:Fallback>
                <p:oleObj name="Equation" r:id="rId4" imgW="2616200" imgH="685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330" y="3465158"/>
                        <a:ext cx="3900488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2051720" y="3140968"/>
            <a:ext cx="4608512" cy="1656184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4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Book Antiqua" pitchFamily="18" charset="0"/>
              </a:rPr>
              <a:t>감마분포</a:t>
            </a:r>
            <a:endParaRPr lang="ko-KR" altLang="en-US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0204" y="836712"/>
                <a:ext cx="78581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err="1" smtClean="0">
                    <a:latin typeface="+mn-ea"/>
                    <a:ea typeface="+mn-ea"/>
                  </a:rPr>
                  <a:t>모수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를 </a:t>
                </a:r>
                <a:r>
                  <a:rPr lang="ko-KR" altLang="en-US" b="1" dirty="0" err="1" smtClean="0">
                    <a:latin typeface="+mn-ea"/>
                    <a:ea typeface="+mn-ea"/>
                  </a:rPr>
                  <a:t>형상모수</a:t>
                </a:r>
                <a:r>
                  <a:rPr lang="en-US" altLang="ko-KR" b="1" baseline="30000" dirty="0" smtClean="0">
                    <a:latin typeface="+mn-ea"/>
                    <a:ea typeface="+mn-ea"/>
                  </a:rPr>
                  <a:t>shape parameter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b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를 </a:t>
                </a:r>
                <a:r>
                  <a:rPr lang="ko-KR" altLang="en-US" b="1" dirty="0" err="1" smtClean="0">
                    <a:latin typeface="+mn-ea"/>
                    <a:ea typeface="+mn-ea"/>
                  </a:rPr>
                  <a:t>척도모수</a:t>
                </a:r>
                <a:r>
                  <a:rPr lang="en-US" altLang="ko-KR" b="1" baseline="30000" dirty="0" smtClean="0">
                    <a:latin typeface="+mn-ea"/>
                    <a:ea typeface="+mn-ea"/>
                  </a:rPr>
                  <a:t>scale parameter</a:t>
                </a:r>
                <a:r>
                  <a:rPr lang="ko-KR" altLang="en-US" dirty="0" smtClean="0">
                    <a:latin typeface="+mn-ea"/>
                    <a:ea typeface="+mn-ea"/>
                  </a:rPr>
                  <a:t>라 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04" y="836712"/>
                <a:ext cx="785818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54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9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3" y="1705496"/>
            <a:ext cx="7768259" cy="2441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1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Book Antiqua" pitchFamily="18" charset="0"/>
              </a:rPr>
              <a:t>감마분포</a:t>
            </a:r>
            <a:endParaRPr lang="ko-KR" altLang="en-US" dirty="0">
              <a:latin typeface="Book Antiqua" pitchFamily="18" charset="0"/>
            </a:endParaRPr>
          </a:p>
        </p:txBody>
      </p:sp>
      <p:graphicFrame>
        <p:nvGraphicFramePr>
          <p:cNvPr id="5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373501"/>
              </p:ext>
            </p:extLst>
          </p:nvPr>
        </p:nvGraphicFramePr>
        <p:xfrm>
          <a:off x="2098675" y="803574"/>
          <a:ext cx="4905375" cy="323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68" name="Equation" r:id="rId3" imgW="3288960" imgH="2222280" progId="Equation.DSMT4">
                  <p:embed/>
                </p:oleObj>
              </mc:Choice>
              <mc:Fallback>
                <p:oleObj name="Equation" r:id="rId3" imgW="3288960" imgH="2222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675" y="803574"/>
                        <a:ext cx="4905375" cy="323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948871"/>
              </p:ext>
            </p:extLst>
          </p:nvPr>
        </p:nvGraphicFramePr>
        <p:xfrm>
          <a:off x="2111209" y="4446912"/>
          <a:ext cx="486727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69" name="Equation" r:id="rId5" imgW="3263760" imgH="241200" progId="Equation.DSMT4">
                  <p:embed/>
                </p:oleObj>
              </mc:Choice>
              <mc:Fallback>
                <p:oleObj name="Equation" r:id="rId5" imgW="326376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1209" y="4446912"/>
                        <a:ext cx="4867275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28596" y="522920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①</a:t>
            </a:r>
            <a:r>
              <a:rPr lang="ko-KR" altLang="en-US" dirty="0" smtClean="0">
                <a:latin typeface="+mn-ea"/>
                <a:ea typeface="+mn-ea"/>
              </a:rPr>
              <a:t> 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596" y="593531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②</a:t>
            </a:r>
            <a:r>
              <a:rPr lang="ko-KR" altLang="en-US" dirty="0" smtClean="0">
                <a:latin typeface="+mn-ea"/>
                <a:ea typeface="+mn-ea"/>
              </a:rPr>
              <a:t> 분산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i="1" dirty="0">
              <a:latin typeface="+mn-ea"/>
              <a:ea typeface="+mn-ea"/>
            </a:endParaRPr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609364"/>
              </p:ext>
            </p:extLst>
          </p:nvPr>
        </p:nvGraphicFramePr>
        <p:xfrm>
          <a:off x="1435878" y="5264269"/>
          <a:ext cx="906462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70" name="Equation" r:id="rId7" imgW="609480" imgH="685800" progId="Equation.DSMT4">
                  <p:embed/>
                </p:oleObj>
              </mc:Choice>
              <mc:Fallback>
                <p:oleObj name="Equation" r:id="rId7" imgW="60948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5878" y="5264269"/>
                        <a:ext cx="906462" cy="1004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92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Book Antiqua" pitchFamily="18" charset="0"/>
              </a:rPr>
              <a:t>감마분포</a:t>
            </a:r>
            <a:endParaRPr lang="ko-KR" altLang="en-US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6034" y="836712"/>
                <a:ext cx="82472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err="1" smtClean="0">
                    <a:latin typeface="+mn-ea"/>
                    <a:ea typeface="+mn-ea"/>
                  </a:rPr>
                  <a:t>모수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=1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감마분포는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모수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:r>
                  <a:rPr lang="en-US" altLang="ko-KR" i="1" dirty="0" smtClean="0">
                    <a:latin typeface="Symbol" pitchFamily="18" charset="2"/>
                  </a:rPr>
                  <a:t>l</a:t>
                </a:r>
                <a:r>
                  <a:rPr lang="en-US" altLang="ko-KR" dirty="0" smtClean="0">
                    <a:latin typeface="Book Antiqua" pitchFamily="18" charset="0"/>
                  </a:rPr>
                  <a:t> </a:t>
                </a:r>
                <a:r>
                  <a:rPr lang="en-US" altLang="ko-KR" dirty="0">
                    <a:latin typeface="Book Antiqua" pitchFamily="18" charset="0"/>
                  </a:rPr>
                  <a:t>= </a:t>
                </a:r>
                <a:r>
                  <a:rPr lang="en-US" altLang="ko-KR" dirty="0" smtClean="0">
                    <a:latin typeface="Book Antiqua" pitchFamily="18" charset="0"/>
                  </a:rPr>
                  <a:t>1/</a:t>
                </a:r>
                <a:r>
                  <a:rPr lang="en-US" altLang="ko-KR" i="1" dirty="0" smtClean="0">
                    <a:latin typeface="Symbol" pitchFamily="18" charset="2"/>
                  </a:rPr>
                  <a:t>b </a:t>
                </a:r>
                <a:r>
                  <a:rPr lang="ko-KR" altLang="en-US" dirty="0" smtClean="0">
                    <a:latin typeface="+mn-ea"/>
                    <a:ea typeface="+mn-ea"/>
                  </a:rPr>
                  <a:t>인 지수분포이다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034" y="836712"/>
                <a:ext cx="824726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17" t="-11475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5049985"/>
              </p:ext>
            </p:extLst>
          </p:nvPr>
        </p:nvGraphicFramePr>
        <p:xfrm>
          <a:off x="2349921" y="1452835"/>
          <a:ext cx="387826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33" name="Equation" r:id="rId4" imgW="2603160" imgH="419040" progId="Equation.DSMT4">
                  <p:embed/>
                </p:oleObj>
              </mc:Choice>
              <mc:Fallback>
                <p:oleObj name="Equation" r:id="rId4" imgW="26031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921" y="1452835"/>
                        <a:ext cx="3878263" cy="608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611560" y="2653017"/>
            <a:ext cx="7872040" cy="2144135"/>
            <a:chOff x="611560" y="2780928"/>
            <a:chExt cx="7872040" cy="2144135"/>
          </a:xfrm>
        </p:grpSpPr>
        <p:sp>
          <p:nvSpPr>
            <p:cNvPr id="14" name="순서도: 순차적 액세스 저장소 13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242084" y="4925063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내용 개체 틀 1"/>
                <p:cNvSpPr txBox="1">
                  <a:spLocks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6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buNone/>
                  </a:pPr>
                  <a:r>
                    <a:rPr lang="ko-KR" altLang="en-US" sz="2000" b="1" dirty="0" smtClean="0">
                      <a:solidFill>
                        <a:srgbClr val="00A0C6"/>
                      </a:solidFill>
                      <a:latin typeface="+mn-ea"/>
                    </a:rPr>
                    <a:t>비율</a:t>
                  </a:r>
                  <a:r>
                    <a:rPr lang="en-US" altLang="ko-KR" sz="2000" b="1" dirty="0">
                      <a:solidFill>
                        <a:srgbClr val="00A0C6"/>
                      </a:solidFill>
                      <a:latin typeface="Symbol" pitchFamily="18" charset="2"/>
                    </a:rPr>
                    <a:t> </a:t>
                  </a:r>
                  <a:r>
                    <a:rPr lang="en-US" altLang="ko-KR" sz="2000" b="1" dirty="0" smtClean="0">
                      <a:solidFill>
                        <a:srgbClr val="00A0C6"/>
                      </a:solidFill>
                      <a:latin typeface="Symbol" pitchFamily="18" charset="2"/>
                    </a:rPr>
                    <a:t>l</a:t>
                  </a:r>
                  <a:r>
                    <a:rPr lang="ko-KR" altLang="en-US" sz="2000" b="1" dirty="0" smtClean="0">
                      <a:solidFill>
                        <a:srgbClr val="00A0C6"/>
                      </a:solidFill>
                      <a:latin typeface="+mn-ea"/>
                    </a:rPr>
                    <a:t>인 </a:t>
                  </a:r>
                  <a:r>
                    <a:rPr lang="ko-KR" altLang="en-US" sz="2000" b="1" dirty="0" err="1">
                      <a:solidFill>
                        <a:srgbClr val="00A0C6"/>
                      </a:solidFill>
                      <a:latin typeface="+mn-ea"/>
                    </a:rPr>
                    <a:t>포아송분포에</a:t>
                  </a:r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 따라 첫 번째 사건이 발생할 때까지 걸리는 </a:t>
                  </a:r>
                  <a:r>
                    <a:rPr lang="ko-KR" altLang="en-US" sz="2000" b="1" dirty="0" smtClean="0">
                      <a:solidFill>
                        <a:srgbClr val="00A0C6"/>
                      </a:solidFill>
                      <a:latin typeface="+mn-ea"/>
                    </a:rPr>
                    <a:t>시간을 </a:t>
                  </a:r>
                  <a14:m>
                    <m:oMath xmlns:m="http://schemas.openxmlformats.org/officeDocument/2006/math"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  <m:r>
                        <a:rPr lang="en-US" altLang="ko-KR" sz="2000" b="1" i="1" baseline="-250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ko-KR" sz="2000" b="1" i="1" baseline="-250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, </m:t>
                      </m:r>
                    </m:oMath>
                  </a14:m>
                  <a:r>
                    <a:rPr lang="en-US" altLang="ko-KR" sz="2000" b="1" dirty="0" smtClean="0">
                      <a:solidFill>
                        <a:srgbClr val="00A0C6"/>
                      </a:solidFill>
                      <a:latin typeface="+mn-ea"/>
                    </a:rPr>
                    <a:t>, </a:t>
                  </a:r>
                  <a:r>
                    <a:rPr lang="ko-KR" altLang="en-US" sz="2000" b="1" dirty="0" smtClean="0">
                      <a:solidFill>
                        <a:srgbClr val="00A0C6"/>
                      </a:solidFill>
                      <a:latin typeface="+mn-ea"/>
                    </a:rPr>
                    <a:t>첫 </a:t>
                  </a:r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번째 사건 이후로 다시 첫 번째 사건이 발생할 때까지 걸리는 시간을</a:t>
                  </a:r>
                  <a:r>
                    <a:rPr lang="en-US" altLang="ko-KR" sz="2000" b="1" dirty="0">
                      <a:solidFill>
                        <a:srgbClr val="00A0C6"/>
                      </a:solidFill>
                      <a:latin typeface="+mn-ea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  <m:r>
                        <a:rPr lang="en-US" altLang="ko-KR" sz="2000" b="1" i="1" baseline="-250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𝟐</m:t>
                      </m:r>
                    </m:oMath>
                  </a14:m>
                  <a:r>
                    <a:rPr lang="en-US" altLang="ko-KR" sz="2000" b="1" i="1" baseline="-25000" dirty="0" smtClean="0">
                      <a:solidFill>
                        <a:srgbClr val="00A0C6"/>
                      </a:solidFill>
                      <a:latin typeface="+mn-ea"/>
                    </a:rPr>
                    <a:t> </a:t>
                  </a:r>
                  <a:r>
                    <a:rPr lang="en-US" altLang="ko-KR" sz="2000" b="1" dirty="0">
                      <a:solidFill>
                        <a:srgbClr val="00A0C6"/>
                      </a:solidFill>
                      <a:latin typeface="+mn-ea"/>
                    </a:rPr>
                    <a:t>, </a:t>
                  </a:r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같은 방법으로 </a:t>
                  </a:r>
                  <a14:m>
                    <m:oMath xmlns:m="http://schemas.openxmlformats.org/officeDocument/2006/math"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– </m:t>
                      </m:r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𝟏</m:t>
                      </m:r>
                    </m:oMath>
                  </a14:m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번째 사건과 </a:t>
                  </a:r>
                  <a14:m>
                    <m:oMath xmlns:m="http://schemas.openxmlformats.org/officeDocument/2006/math"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𝒏</m:t>
                      </m:r>
                    </m:oMath>
                  </a14:m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번째 사건 사이의 대기시간을 </a:t>
                  </a:r>
                  <a14:m>
                    <m:oMath xmlns:m="http://schemas.openxmlformats.org/officeDocument/2006/math"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𝑿</m:t>
                      </m:r>
                      <m:r>
                        <a:rPr lang="en-US" altLang="ko-KR" sz="2000" b="1" i="1" baseline="-25000" dirty="0" err="1">
                          <a:solidFill>
                            <a:srgbClr val="00A0C6"/>
                          </a:solidFill>
                          <a:latin typeface="Cambria Math"/>
                        </a:rPr>
                        <m:t>𝒏</m:t>
                      </m:r>
                    </m:oMath>
                  </a14:m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이라 하면 </a:t>
                  </a:r>
                  <a14:m>
                    <m:oMath xmlns:m="http://schemas.openxmlformats.org/officeDocument/2006/math">
                      <m:r>
                        <a:rPr lang="en-US" altLang="ko-KR" sz="2000" b="1" i="1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𝒏</m:t>
                      </m:r>
                    </m:oMath>
                  </a14:m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번째 사건이 발생할 때까지 걸리는 </a:t>
                  </a:r>
                  <a:r>
                    <a:rPr lang="ko-KR" altLang="en-US" sz="2000" b="1" dirty="0" smtClean="0">
                      <a:solidFill>
                        <a:srgbClr val="00A0C6"/>
                      </a:solidFill>
                      <a:latin typeface="+mn-ea"/>
                    </a:rPr>
                    <a:t>시간 </a:t>
                  </a:r>
                  <a:r>
                    <a:rPr lang="en-US" altLang="ko-KR" sz="2000" b="1" i="1" dirty="0" smtClean="0">
                      <a:solidFill>
                        <a:srgbClr val="00A0C6"/>
                      </a:solidFill>
                      <a:latin typeface="Book Antiqua" pitchFamily="18" charset="0"/>
                    </a:rPr>
                    <a:t>X </a:t>
                  </a:r>
                  <a:r>
                    <a:rPr lang="en-US" altLang="ko-KR" sz="2000" b="1" i="1" dirty="0">
                      <a:solidFill>
                        <a:srgbClr val="00A0C6"/>
                      </a:solidFill>
                      <a:latin typeface="Book Antiqua" pitchFamily="18" charset="0"/>
                    </a:rPr>
                    <a:t>= X</a:t>
                  </a:r>
                  <a:r>
                    <a:rPr lang="en-US" altLang="ko-KR" sz="2000" b="1" i="1" baseline="-25000" dirty="0">
                      <a:solidFill>
                        <a:srgbClr val="00A0C6"/>
                      </a:solidFill>
                      <a:latin typeface="Book Antiqua" pitchFamily="18" charset="0"/>
                    </a:rPr>
                    <a:t>1 </a:t>
                  </a:r>
                  <a:r>
                    <a:rPr lang="en-US" altLang="ko-KR" sz="2000" b="1" i="1" dirty="0">
                      <a:solidFill>
                        <a:srgbClr val="00A0C6"/>
                      </a:solidFill>
                      <a:latin typeface="Book Antiqua" pitchFamily="18" charset="0"/>
                    </a:rPr>
                    <a:t>+ X</a:t>
                  </a:r>
                  <a:r>
                    <a:rPr lang="en-US" altLang="ko-KR" sz="2000" b="1" i="1" baseline="-25000" dirty="0">
                      <a:solidFill>
                        <a:srgbClr val="00A0C6"/>
                      </a:solidFill>
                      <a:latin typeface="Book Antiqua" pitchFamily="18" charset="0"/>
                    </a:rPr>
                    <a:t>2  </a:t>
                  </a:r>
                  <a:r>
                    <a:rPr lang="en-US" altLang="ko-KR" sz="2000" b="1" i="1" dirty="0">
                      <a:solidFill>
                        <a:srgbClr val="00A0C6"/>
                      </a:solidFill>
                      <a:latin typeface="Book Antiqua" pitchFamily="18" charset="0"/>
                    </a:rPr>
                    <a:t>+ … + </a:t>
                  </a:r>
                  <a:r>
                    <a:rPr lang="en-US" altLang="ko-KR" sz="2000" b="1" i="1" dirty="0" err="1">
                      <a:solidFill>
                        <a:srgbClr val="00A0C6"/>
                      </a:solidFill>
                      <a:latin typeface="Book Antiqua" pitchFamily="18" charset="0"/>
                    </a:rPr>
                    <a:t>X</a:t>
                  </a:r>
                  <a:r>
                    <a:rPr lang="en-US" altLang="ko-KR" sz="2000" b="1" i="1" baseline="-25000" dirty="0" err="1">
                      <a:solidFill>
                        <a:srgbClr val="00A0C6"/>
                      </a:solidFill>
                      <a:latin typeface="Book Antiqua" pitchFamily="18" charset="0"/>
                    </a:rPr>
                    <a:t>n</a:t>
                  </a:r>
                  <a:r>
                    <a:rPr lang="ko-KR" altLang="en-US" sz="2000" b="1" dirty="0" smtClean="0">
                      <a:solidFill>
                        <a:srgbClr val="00A0C6"/>
                      </a:solidFill>
                      <a:latin typeface="+mn-ea"/>
                    </a:rPr>
                    <a:t>에 </a:t>
                  </a:r>
                  <a:r>
                    <a:rPr lang="ko-KR" altLang="en-US" sz="2000" b="1" dirty="0">
                      <a:solidFill>
                        <a:srgbClr val="00A0C6"/>
                      </a:solidFill>
                      <a:latin typeface="+mn-ea"/>
                    </a:rPr>
                    <a:t>대한 확률분포는 감마분포이다</a:t>
                  </a:r>
                  <a:r>
                    <a:rPr lang="en-US" altLang="ko-KR" sz="2000" b="1" dirty="0">
                      <a:solidFill>
                        <a:srgbClr val="00A0C6"/>
                      </a:solidFill>
                      <a:latin typeface="+mn-ea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6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6" y="2865950"/>
                  <a:ext cx="6906344" cy="40357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971" t="-7576" r="-177" b="-415152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288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베르누이 분포와 이항분포</a:t>
            </a:r>
          </a:p>
        </p:txBody>
      </p:sp>
      <p:sp>
        <p:nvSpPr>
          <p:cNvPr id="7" name="내용 개체 틀 1"/>
          <p:cNvSpPr txBox="1">
            <a:spLocks/>
          </p:cNvSpPr>
          <p:nvPr/>
        </p:nvSpPr>
        <p:spPr bwMode="auto">
          <a:xfrm>
            <a:off x="323369" y="8367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Book Antiqua" pitchFamily="18" charset="0"/>
              </a:rPr>
              <a:t>1</a:t>
            </a:r>
            <a:r>
              <a:rPr lang="ko-KR" altLang="en-US" sz="2000" dirty="0">
                <a:latin typeface="Book Antiqua" pitchFamily="18" charset="0"/>
              </a:rPr>
              <a:t>차 적률과 </a:t>
            </a:r>
            <a:r>
              <a:rPr lang="en-US" altLang="ko-KR" sz="2000" dirty="0">
                <a:latin typeface="Book Antiqua" pitchFamily="18" charset="0"/>
              </a:rPr>
              <a:t>2</a:t>
            </a:r>
            <a:r>
              <a:rPr lang="ko-KR" altLang="en-US" sz="2000" dirty="0">
                <a:latin typeface="Book Antiqua" pitchFamily="18" charset="0"/>
              </a:rPr>
              <a:t>차 적률 </a:t>
            </a:r>
            <a:r>
              <a:rPr lang="en-US" altLang="ko-KR" sz="2000" dirty="0">
                <a:latin typeface="Book Antiqua" pitchFamily="18" charset="0"/>
              </a:rPr>
              <a:t>:</a:t>
            </a:r>
          </a:p>
        </p:txBody>
      </p:sp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844958"/>
              </p:ext>
            </p:extLst>
          </p:nvPr>
        </p:nvGraphicFramePr>
        <p:xfrm>
          <a:off x="2795588" y="1715021"/>
          <a:ext cx="29924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0" name="Equation" r:id="rId4" imgW="2006280" imgH="533160" progId="Equation.DSMT4">
                  <p:embed/>
                </p:oleObj>
              </mc:Choice>
              <mc:Fallback>
                <p:oleObj name="Equation" r:id="rId4" imgW="2006280" imgH="533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1715021"/>
                        <a:ext cx="2992437" cy="777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1520" y="2721694"/>
                <a:ext cx="79838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</a:pPr>
                <a:r>
                  <a:rPr lang="ko-KR" altLang="en-US" b="1" dirty="0" smtClean="0">
                    <a:latin typeface="+mn-ea"/>
                    <a:ea typeface="+mn-ea"/>
                  </a:rPr>
                  <a:t>①</a:t>
                </a:r>
                <a:r>
                  <a:rPr lang="ko-KR" altLang="en-US" dirty="0" smtClean="0">
                    <a:latin typeface="+mn-ea"/>
                    <a:ea typeface="+mn-ea"/>
                  </a:rPr>
                  <a:t> 평균 </a:t>
                </a:r>
                <a:r>
                  <a:rPr lang="en-US" altLang="ko-KR" dirty="0" smtClean="0">
                    <a:latin typeface="+mn-ea"/>
                    <a:ea typeface="+mn-ea"/>
                  </a:rPr>
                  <a:t>: </a:t>
                </a:r>
                <a:r>
                  <a:rPr lang="en-US" altLang="ko-KR" i="1" dirty="0" smtClean="0">
                    <a:latin typeface="Symbol" pitchFamily="18" charset="2"/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</m:oMath>
                </a14:m>
                <a:endParaRPr lang="en-US" altLang="ko-KR" i="1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</a:pPr>
                <a:r>
                  <a:rPr lang="ko-KR" altLang="en-US" b="1" dirty="0" smtClean="0">
                    <a:latin typeface="+mn-ea"/>
                    <a:ea typeface="+mn-ea"/>
                  </a:rPr>
                  <a:t>②</a:t>
                </a:r>
                <a:r>
                  <a:rPr lang="ko-KR" altLang="en-US" dirty="0" smtClean="0">
                    <a:latin typeface="+mn-ea"/>
                    <a:ea typeface="+mn-ea"/>
                  </a:rPr>
                  <a:t> 분산 </a:t>
                </a:r>
                <a:r>
                  <a:rPr lang="en-US" altLang="ko-KR" dirty="0" smtClean="0">
                    <a:latin typeface="+mn-ea"/>
                    <a:ea typeface="+mn-ea"/>
                  </a:rPr>
                  <a:t>: </a:t>
                </a:r>
                <a:r>
                  <a:rPr lang="en-US" altLang="ko-KR" i="1" dirty="0" smtClean="0">
                    <a:latin typeface="Symbol" pitchFamily="18" charset="2"/>
                  </a:rPr>
                  <a:t>s </a:t>
                </a:r>
                <a:r>
                  <a:rPr lang="en-US" altLang="ko-KR" i="1" baseline="40000" dirty="0">
                    <a:latin typeface="Book Antiqua" pitchFamily="18" charset="0"/>
                  </a:rPr>
                  <a:t>2</a:t>
                </a:r>
                <a:r>
                  <a:rPr lang="en-US" altLang="ko-KR" i="1" dirty="0">
                    <a:latin typeface="Book Antiqua" pitchFamily="18" charset="0"/>
                  </a:rPr>
                  <a:t> = p(1-p)</a:t>
                </a:r>
                <a:endParaRPr lang="ko-KR" altLang="en-US" i="1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" y="2721694"/>
                <a:ext cx="7983884" cy="923330"/>
              </a:xfrm>
              <a:prstGeom prst="rect">
                <a:avLst/>
              </a:prstGeom>
              <a:blipFill rotWithShape="1">
                <a:blip r:embed="rId6"/>
                <a:stretch>
                  <a:fillRect l="-611"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/>
          <p:cNvSpPr/>
          <p:nvPr/>
        </p:nvSpPr>
        <p:spPr>
          <a:xfrm>
            <a:off x="2483768" y="4178300"/>
            <a:ext cx="3686628" cy="1587708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129296" y="4768099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분포함수</a:t>
            </a:r>
            <a:r>
              <a:rPr lang="en-US" altLang="ko-KR" dirty="0">
                <a:latin typeface="+mn-ea"/>
                <a:ea typeface="+mn-ea"/>
              </a:rPr>
              <a:t> :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12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791603"/>
              </p:ext>
            </p:extLst>
          </p:nvPr>
        </p:nvGraphicFramePr>
        <p:xfrm>
          <a:off x="3378686" y="4460016"/>
          <a:ext cx="2062163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1" name="Equation" r:id="rId7" imgW="1384200" imgH="711000" progId="Equation.DSMT4">
                  <p:embed/>
                </p:oleObj>
              </mc:Choice>
              <mc:Fallback>
                <p:oleObj name="Equation" r:id="rId7" imgW="1384200" imgH="711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8686" y="4460016"/>
                        <a:ext cx="2062163" cy="1035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85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Book Antiqua" pitchFamily="18" charset="0"/>
              </a:rPr>
              <a:t>감마분포</a:t>
            </a:r>
            <a:endParaRPr lang="ko-KR" altLang="en-US" dirty="0">
              <a:latin typeface="Book Antiqua" pitchFamily="18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193051" y="1268760"/>
            <a:ext cx="4484634" cy="1728192"/>
            <a:chOff x="2301944" y="4142662"/>
            <a:chExt cx="4484634" cy="1728192"/>
          </a:xfrm>
        </p:grpSpPr>
        <p:grpSp>
          <p:nvGrpSpPr>
            <p:cNvPr id="10" name="그룹 53"/>
            <p:cNvGrpSpPr/>
            <p:nvPr/>
          </p:nvGrpSpPr>
          <p:grpSpPr>
            <a:xfrm>
              <a:off x="2357422" y="4142662"/>
              <a:ext cx="4429156" cy="1307630"/>
              <a:chOff x="2357422" y="4142662"/>
              <a:chExt cx="4429156" cy="1307630"/>
            </a:xfrm>
          </p:grpSpPr>
          <p:cxnSp>
            <p:nvCxnSpPr>
              <p:cNvPr id="18" name="직선 화살표 연결선 17"/>
              <p:cNvCxnSpPr/>
              <p:nvPr/>
            </p:nvCxnSpPr>
            <p:spPr>
              <a:xfrm>
                <a:off x="2357422" y="4275982"/>
                <a:ext cx="4429156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9" name="Object 1"/>
                  <p:cNvGraphicFramePr>
                    <a:graphicFrameLocks noChangeAspect="1"/>
                  </p:cNvGraphicFramePr>
                  <p:nvPr/>
                </p:nvGraphicFramePr>
                <p:xfrm>
                  <a:off x="2419066" y="4153654"/>
                  <a:ext cx="263528" cy="28504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853" name="Equation" r:id="rId3" imgW="114120" imgH="126720" progId="Equation.DSMT4">
                          <p:embed/>
                        </p:oleObj>
                      </mc:Choice>
                      <mc:Fallback>
                        <p:oleObj name="Equation" r:id="rId3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419066" y="4153654"/>
                                <a:ext cx="263528" cy="28504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9" name="Object 1"/>
                  <p:cNvGraphicFramePr>
                    <a:graphicFrameLocks noChangeAspect="1"/>
                  </p:cNvGraphicFramePr>
                  <p:nvPr/>
                </p:nvGraphicFramePr>
                <p:xfrm>
                  <a:off x="2419066" y="4153654"/>
                  <a:ext cx="263528" cy="28504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776" name="Equation" r:id="rId5" imgW="114120" imgH="126720" progId="Equation.DSMT4">
                          <p:embed/>
                        </p:oleObj>
                      </mc:Choice>
                      <mc:Fallback>
                        <p:oleObj name="Equation" r:id="rId5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6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419066" y="4153654"/>
                                <a:ext cx="263528" cy="28504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0" name="Object 2"/>
                  <p:cNvGraphicFramePr>
                    <a:graphicFrameLocks noChangeAspect="1"/>
                  </p:cNvGraphicFramePr>
                  <p:nvPr/>
                </p:nvGraphicFramePr>
                <p:xfrm>
                  <a:off x="2961427" y="4153654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854" name="Equation" r:id="rId7" imgW="114120" imgH="126720" progId="Equation.DSMT4">
                          <p:embed/>
                        </p:oleObj>
                      </mc:Choice>
                      <mc:Fallback>
                        <p:oleObj name="Equation" r:id="rId7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61427" y="4153654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0" name="Object 2"/>
                  <p:cNvGraphicFramePr>
                    <a:graphicFrameLocks noChangeAspect="1"/>
                  </p:cNvGraphicFramePr>
                  <p:nvPr/>
                </p:nvGraphicFramePr>
                <p:xfrm>
                  <a:off x="2961427" y="4153654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777" name="Equation" r:id="rId9" imgW="114120" imgH="126720" progId="Equation.DSMT4">
                          <p:embed/>
                        </p:oleObj>
                      </mc:Choice>
                      <mc:Fallback>
                        <p:oleObj name="Equation" r:id="rId9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2961427" y="4153654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1" name="Object 3"/>
                  <p:cNvGraphicFramePr>
                    <a:graphicFrameLocks noChangeAspect="1"/>
                  </p:cNvGraphicFramePr>
                  <p:nvPr/>
                </p:nvGraphicFramePr>
                <p:xfrm>
                  <a:off x="3388376" y="4153654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855" name="Equation" r:id="rId11" imgW="114120" imgH="126720" progId="Equation.DSMT4">
                          <p:embed/>
                        </p:oleObj>
                      </mc:Choice>
                      <mc:Fallback>
                        <p:oleObj name="Equation" r:id="rId11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88376" y="4153654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1" name="Object 3"/>
                  <p:cNvGraphicFramePr>
                    <a:graphicFrameLocks noChangeAspect="1"/>
                  </p:cNvGraphicFramePr>
                  <p:nvPr/>
                </p:nvGraphicFramePr>
                <p:xfrm>
                  <a:off x="3388376" y="4153654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778" name="Equation" r:id="rId12" imgW="114120" imgH="126720" progId="Equation.DSMT4">
                          <p:embed/>
                        </p:oleObj>
                      </mc:Choice>
                      <mc:Fallback>
                        <p:oleObj name="Equation" r:id="rId12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388376" y="4153654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2" name="Object 4"/>
                  <p:cNvGraphicFramePr>
                    <a:graphicFrameLocks noChangeAspect="1"/>
                  </p:cNvGraphicFramePr>
                  <p:nvPr/>
                </p:nvGraphicFramePr>
                <p:xfrm>
                  <a:off x="4267859" y="4142662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856" name="Equation" r:id="rId13" imgW="114120" imgH="126720" progId="Equation.DSMT4">
                          <p:embed/>
                        </p:oleObj>
                      </mc:Choice>
                      <mc:Fallback>
                        <p:oleObj name="Equation" r:id="rId13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7859" y="4142662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2" name="Object 4"/>
                  <p:cNvGraphicFramePr>
                    <a:graphicFrameLocks noChangeAspect="1"/>
                  </p:cNvGraphicFramePr>
                  <p:nvPr/>
                </p:nvGraphicFramePr>
                <p:xfrm>
                  <a:off x="4267859" y="4142662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779" name="Equation" r:id="rId14" imgW="114120" imgH="126720" progId="Equation.DSMT4">
                          <p:embed/>
                        </p:oleObj>
                      </mc:Choice>
                      <mc:Fallback>
                        <p:oleObj name="Equation" r:id="rId14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7859" y="4142662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3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5553743" y="4142662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857" name="Equation" r:id="rId15" imgW="114120" imgH="126720" progId="Equation.DSMT4">
                          <p:embed/>
                        </p:oleObj>
                      </mc:Choice>
                      <mc:Fallback>
                        <p:oleObj name="Equation" r:id="rId15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553743" y="4142662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3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5553743" y="4142662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780" name="Equation" r:id="rId16" imgW="114120" imgH="126720" progId="Equation.DSMT4">
                          <p:embed/>
                        </p:oleObj>
                      </mc:Choice>
                      <mc:Fallback>
                        <p:oleObj name="Equation" r:id="rId16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5553743" y="4142662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24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6095385" y="4144162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858" name="Equation" r:id="rId17" imgW="114120" imgH="126720" progId="Equation.DSMT4">
                          <p:embed/>
                        </p:oleObj>
                      </mc:Choice>
                      <mc:Fallback>
                        <p:oleObj name="Equation" r:id="rId17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8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095385" y="4144162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24" name="Object 5"/>
                  <p:cNvGraphicFramePr>
                    <a:graphicFrameLocks noChangeAspect="1"/>
                  </p:cNvGraphicFramePr>
                  <p:nvPr/>
                </p:nvGraphicFramePr>
                <p:xfrm>
                  <a:off x="6095385" y="4144162"/>
                  <a:ext cx="263525" cy="285750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283781" name="Equation" r:id="rId18" imgW="114120" imgH="126720" progId="Equation.DSMT4">
                          <p:embed/>
                        </p:oleObj>
                      </mc:Choice>
                      <mc:Fallback>
                        <p:oleObj name="Equation" r:id="rId18" imgW="114120" imgH="126720" progId="Equation.DSMT4">
                          <p:embed/>
                          <p:pic>
                            <p:nvPicPr>
                              <p:cNvPr id="0" name="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6095385" y="4144162"/>
                                <a:ext cx="263525" cy="285750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cxnSp>
            <p:nvCxnSpPr>
              <p:cNvPr id="25" name="직선 연결선 24"/>
              <p:cNvCxnSpPr/>
              <p:nvPr/>
            </p:nvCxnSpPr>
            <p:spPr>
              <a:xfrm>
                <a:off x="2531120" y="4641858"/>
                <a:ext cx="571504" cy="158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>
                <a:off x="3092350" y="4641858"/>
                <a:ext cx="428628" cy="158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3531252" y="4641858"/>
                <a:ext cx="857256" cy="158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4388508" y="4641858"/>
                <a:ext cx="1285884" cy="158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5694940" y="4641858"/>
                <a:ext cx="500066" cy="158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 rot="5400000" flipH="1" flipV="1">
                <a:off x="2974605" y="4637755"/>
                <a:ext cx="214314" cy="158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/>
              <p:cNvCxnSpPr/>
              <p:nvPr/>
            </p:nvCxnSpPr>
            <p:spPr>
              <a:xfrm rot="5400000" flipH="1" flipV="1">
                <a:off x="3394067" y="4638549"/>
                <a:ext cx="214314" cy="158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 rot="5400000" flipH="1" flipV="1">
                <a:off x="4290831" y="4637755"/>
                <a:ext cx="214314" cy="158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rot="5400000" flipH="1" flipV="1">
                <a:off x="5568029" y="4638549"/>
                <a:ext cx="214314" cy="158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화살표 연결선 33"/>
              <p:cNvCxnSpPr/>
              <p:nvPr/>
            </p:nvCxnSpPr>
            <p:spPr>
              <a:xfrm>
                <a:off x="2531120" y="5072074"/>
                <a:ext cx="3683954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 rot="5400000" flipH="1" flipV="1">
                <a:off x="5812326" y="4882411"/>
                <a:ext cx="785818" cy="158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rot="5400000" flipH="1" flipV="1">
                <a:off x="2139005" y="4892685"/>
                <a:ext cx="785818" cy="1588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직사각형 36"/>
              <p:cNvSpPr/>
              <p:nvPr/>
            </p:nvSpPr>
            <p:spPr>
              <a:xfrm>
                <a:off x="2531120" y="5080960"/>
                <a:ext cx="392909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latinLnBrk="1"/>
                <a:r>
                  <a:rPr lang="en-US" altLang="ko-KR" i="1" dirty="0" smtClean="0">
                    <a:latin typeface="+mn-ea"/>
                    <a:ea typeface="+mn-ea"/>
                  </a:rPr>
                  <a:t>X =X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1 </a:t>
                </a:r>
                <a:r>
                  <a:rPr lang="en-US" altLang="ko-KR" i="1" dirty="0" smtClean="0">
                    <a:latin typeface="+mn-ea"/>
                    <a:ea typeface="+mn-ea"/>
                  </a:rPr>
                  <a:t>+ 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2</a:t>
                </a:r>
                <a:r>
                  <a:rPr lang="en-US" altLang="ko-KR" i="1" dirty="0" smtClean="0">
                    <a:latin typeface="+mn-ea"/>
                    <a:ea typeface="+mn-ea"/>
                  </a:rPr>
                  <a:t> + 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3</a:t>
                </a:r>
                <a:r>
                  <a:rPr lang="en-US" altLang="ko-KR" i="1" dirty="0" smtClean="0">
                    <a:latin typeface="+mn-ea"/>
                    <a:ea typeface="+mn-ea"/>
                  </a:rPr>
                  <a:t> + 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4</a:t>
                </a:r>
                <a:r>
                  <a:rPr lang="en-US" altLang="ko-KR" i="1" dirty="0" smtClean="0">
                    <a:latin typeface="+mn-ea"/>
                    <a:ea typeface="+mn-ea"/>
                  </a:rPr>
                  <a:t> + 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5</a:t>
                </a:r>
                <a:r>
                  <a:rPr lang="en-US" altLang="ko-KR" i="1" dirty="0" smtClean="0">
                    <a:latin typeface="+mn-ea"/>
                    <a:ea typeface="+mn-ea"/>
                  </a:rPr>
                  <a:t> </a:t>
                </a:r>
                <a:endParaRPr lang="ko-KR" altLang="en-US" i="1" dirty="0">
                  <a:latin typeface="+mn-ea"/>
                  <a:ea typeface="+mn-ea"/>
                </a:endParaRPr>
              </a:p>
            </p:txBody>
          </p:sp>
          <p:sp>
            <p:nvSpPr>
              <p:cNvPr id="38" name="직사각형 37"/>
              <p:cNvSpPr/>
              <p:nvPr/>
            </p:nvSpPr>
            <p:spPr>
              <a:xfrm>
                <a:off x="2642518" y="4641578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i="1" dirty="0" smtClean="0">
                    <a:latin typeface="+mn-ea"/>
                    <a:ea typeface="+mn-ea"/>
                  </a:rPr>
                  <a:t>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1</a:t>
                </a:r>
                <a:endParaRPr lang="ko-KR" altLang="en-US" i="1" baseline="-25000" dirty="0">
                  <a:latin typeface="+mn-ea"/>
                  <a:ea typeface="+mn-ea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112242" y="4643446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i="1" dirty="0" smtClean="0">
                    <a:latin typeface="+mn-ea"/>
                    <a:ea typeface="+mn-ea"/>
                  </a:rPr>
                  <a:t>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2</a:t>
                </a:r>
                <a:endParaRPr lang="ko-KR" altLang="en-US" i="1" baseline="-25000" dirty="0">
                  <a:latin typeface="+mn-ea"/>
                  <a:ea typeface="+mn-ea"/>
                </a:endParaRPr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3852576" y="4643446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i="1" dirty="0" smtClean="0">
                    <a:latin typeface="+mn-ea"/>
                    <a:ea typeface="+mn-ea"/>
                  </a:rPr>
                  <a:t>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3</a:t>
                </a:r>
                <a:endParaRPr lang="ko-KR" altLang="en-US" i="1" baseline="-25000" dirty="0">
                  <a:latin typeface="+mn-ea"/>
                  <a:ea typeface="+mn-ea"/>
                </a:endParaRPr>
              </a:p>
            </p:txBody>
          </p:sp>
          <p:sp>
            <p:nvSpPr>
              <p:cNvPr id="41" name="직사각형 40"/>
              <p:cNvSpPr/>
              <p:nvPr/>
            </p:nvSpPr>
            <p:spPr>
              <a:xfrm>
                <a:off x="4944694" y="4643446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i="1" dirty="0" smtClean="0">
                    <a:latin typeface="+mn-ea"/>
                    <a:ea typeface="+mn-ea"/>
                  </a:rPr>
                  <a:t>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4</a:t>
                </a:r>
                <a:endParaRPr lang="ko-KR" altLang="en-US" i="1" baseline="-25000" dirty="0">
                  <a:latin typeface="+mn-ea"/>
                  <a:ea typeface="+mn-ea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5771128" y="4643446"/>
                <a:ext cx="40908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i="1" dirty="0" smtClean="0">
                    <a:latin typeface="+mn-ea"/>
                    <a:ea typeface="+mn-ea"/>
                  </a:rPr>
                  <a:t>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5</a:t>
                </a:r>
                <a:endParaRPr lang="ko-KR" altLang="en-US" i="1" baseline="-25000" dirty="0">
                  <a:latin typeface="+mn-ea"/>
                  <a:ea typeface="+mn-ea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6390763" y="4225092"/>
                <a:ext cx="2648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latinLnBrk="1"/>
                <a:r>
                  <a:rPr lang="en-US" altLang="ko-KR" i="1" dirty="0" smtClean="0">
                    <a:latin typeface="+mn-ea"/>
                    <a:ea typeface="+mn-ea"/>
                  </a:rPr>
                  <a:t>t</a:t>
                </a:r>
                <a:endParaRPr lang="ko-KR" altLang="en-US" i="1" dirty="0">
                  <a:latin typeface="+mn-ea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2301944" y="5563077"/>
                  <a:ext cx="428628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400" dirty="0" smtClean="0">
                      <a:latin typeface="+mn-ea"/>
                      <a:ea typeface="+mn-ea"/>
                    </a:rPr>
                    <a:t>다섯 번째</a:t>
                  </a:r>
                  <a:r>
                    <a:rPr lang="en-US" altLang="ko-KR" sz="1400" dirty="0" smtClean="0">
                      <a:latin typeface="+mn-ea"/>
                      <a:ea typeface="+mn-ea"/>
                    </a:rPr>
                    <a:t> </a:t>
                  </a:r>
                  <a:r>
                    <a:rPr lang="ko-KR" altLang="en-US" sz="1400" dirty="0" smtClean="0">
                      <a:latin typeface="+mn-ea"/>
                      <a:ea typeface="+mn-ea"/>
                    </a:rPr>
                    <a:t>사건이 발생할 때까지 걸리는 </a:t>
                  </a:r>
                  <a:r>
                    <a:rPr lang="ko-KR" altLang="en-US" sz="1400" dirty="0" err="1" smtClean="0">
                      <a:latin typeface="+mn-ea"/>
                      <a:ea typeface="+mn-ea"/>
                    </a:rPr>
                    <a:t>총시간</a:t>
                  </a:r>
                  <a:r>
                    <a:rPr lang="ko-KR" altLang="en-US" sz="1400" dirty="0" smtClean="0">
                      <a:latin typeface="+mn-ea"/>
                      <a:ea typeface="+mn-ea"/>
                    </a:rPr>
                    <a:t> </a:t>
                  </a:r>
                  <a:r>
                    <a:rPr lang="en-US" altLang="ko-KR" sz="1400" dirty="0" smtClean="0">
                      <a:latin typeface="+mn-ea"/>
                      <a:ea typeface="+mn-ea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𝑋</m:t>
                      </m:r>
                    </m:oMath>
                  </a14:m>
                  <a:endParaRPr lang="ko-KR" altLang="en-US" sz="1400" i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1944" y="5563077"/>
                  <a:ext cx="4286280" cy="307777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t="-1961" b="-176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그룹 43"/>
          <p:cNvGrpSpPr/>
          <p:nvPr/>
        </p:nvGrpSpPr>
        <p:grpSpPr>
          <a:xfrm>
            <a:off x="1907704" y="3799185"/>
            <a:ext cx="5127171" cy="1069975"/>
            <a:chOff x="989467" y="5287983"/>
            <a:chExt cx="5127171" cy="1069975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5" name="Object 9"/>
                <p:cNvGraphicFramePr>
                  <a:graphicFrameLocks noChangeAspect="1"/>
                </p:cNvGraphicFramePr>
                <p:nvPr/>
              </p:nvGraphicFramePr>
              <p:xfrm>
                <a:off x="2973388" y="5287983"/>
                <a:ext cx="3143250" cy="10699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83859" name="Equation" r:id="rId20" imgW="2108160" imgH="736560" progId="Equation.DSMT4">
                        <p:embed/>
                      </p:oleObj>
                    </mc:Choice>
                    <mc:Fallback>
                      <p:oleObj name="Equation" r:id="rId20" imgW="2108160" imgH="73656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73388" y="5287983"/>
                              <a:ext cx="3143250" cy="10699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45" name="Object 9"/>
                <p:cNvGraphicFramePr>
                  <a:graphicFrameLocks noChangeAspect="1"/>
                </p:cNvGraphicFramePr>
                <p:nvPr/>
              </p:nvGraphicFramePr>
              <p:xfrm>
                <a:off x="2973388" y="5287983"/>
                <a:ext cx="3143250" cy="10699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283782" name="Equation" r:id="rId22" imgW="2108160" imgH="736560" progId="Equation.DSMT4">
                        <p:embed/>
                      </p:oleObj>
                    </mc:Choice>
                    <mc:Fallback>
                      <p:oleObj name="Equation" r:id="rId22" imgW="2108160" imgH="73656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973388" y="5287983"/>
                              <a:ext cx="3143250" cy="10699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직사각형 45"/>
                <p:cNvSpPr/>
                <p:nvPr/>
              </p:nvSpPr>
              <p:spPr>
                <a:xfrm>
                  <a:off x="989467" y="5429264"/>
                  <a:ext cx="208743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의 평균과 분산 </a:t>
                  </a:r>
                  <a:r>
                    <a:rPr lang="en-US" altLang="ko-KR" dirty="0" smtClean="0">
                      <a:latin typeface="+mn-ea"/>
                      <a:ea typeface="+mn-ea"/>
                    </a:rPr>
                    <a:t>:</a:t>
                  </a:r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6" name="직사각형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467" y="5429264"/>
                  <a:ext cx="2087431" cy="369332"/>
                </a:xfrm>
                <a:prstGeom prst="rect">
                  <a:avLst/>
                </a:prstGeom>
                <a:blipFill rotWithShape="1">
                  <a:blip r:embed="rId24"/>
                  <a:stretch>
                    <a:fillRect t="-8197" r="-585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64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Book Antiqua" pitchFamily="18" charset="0"/>
              </a:rPr>
              <a:t>감마분포</a:t>
            </a:r>
            <a:endParaRPr lang="ko-KR" altLang="en-US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179512" y="836712"/>
                <a:ext cx="8247269" cy="70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7500" indent="-317500">
                  <a:lnSpc>
                    <a:spcPct val="11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독립인 확률변수 </a:t>
                </a:r>
                <a:r>
                  <a:rPr lang="en-US" altLang="ko-KR" i="1" dirty="0" smtClean="0">
                    <a:latin typeface="Book Antiqua" pitchFamily="18" charset="0"/>
                  </a:rPr>
                  <a:t>X</a:t>
                </a:r>
                <a:r>
                  <a:rPr lang="en-US" altLang="ko-KR" i="1" baseline="-25000" dirty="0" smtClean="0">
                    <a:latin typeface="Book Antiqua" pitchFamily="18" charset="0"/>
                  </a:rPr>
                  <a:t>i</a:t>
                </a:r>
                <a:r>
                  <a:rPr lang="en-US" altLang="ko-KR" i="1" dirty="0" smtClean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~ </a:t>
                </a:r>
                <a:r>
                  <a:rPr lang="en-US" altLang="ko-KR" i="1" dirty="0" err="1">
                    <a:latin typeface="Book Antiqua" pitchFamily="18" charset="0"/>
                  </a:rPr>
                  <a:t>Exp</a:t>
                </a:r>
                <a:r>
                  <a:rPr lang="en-US" altLang="ko-KR" i="1" dirty="0">
                    <a:latin typeface="Book Antiqua" pitchFamily="18" charset="0"/>
                  </a:rPr>
                  <a:t>(</a:t>
                </a:r>
                <a:r>
                  <a:rPr lang="en-US" altLang="ko-KR" i="1" dirty="0">
                    <a:latin typeface="Symbol" pitchFamily="18" charset="2"/>
                  </a:rPr>
                  <a:t>l</a:t>
                </a:r>
                <a:r>
                  <a:rPr lang="en-US" altLang="ko-KR" i="1" dirty="0">
                    <a:latin typeface="Book Antiqua" pitchFamily="18" charset="0"/>
                  </a:rPr>
                  <a:t>), </a:t>
                </a:r>
                <a:r>
                  <a:rPr lang="en-US" altLang="ko-KR" i="1" dirty="0" err="1">
                    <a:latin typeface="Book Antiqua" pitchFamily="18" charset="0"/>
                  </a:rPr>
                  <a:t>i</a:t>
                </a:r>
                <a:r>
                  <a:rPr lang="en-US" altLang="ko-KR" i="1" dirty="0">
                    <a:latin typeface="Book Antiqua" pitchFamily="18" charset="0"/>
                  </a:rPr>
                  <a:t> = 1, 2, …, n</a:t>
                </a:r>
                <a:r>
                  <a:rPr lang="ko-KR" altLang="en-US" dirty="0" smtClean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…+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은</a:t>
                </a:r>
                <a:r>
                  <a:rPr lang="en-US" altLang="ko-KR" i="1" dirty="0">
                    <a:latin typeface="Symbol" pitchFamily="18" charset="2"/>
                  </a:rPr>
                  <a:t>a</a:t>
                </a:r>
                <a:r>
                  <a:rPr lang="en-US" altLang="ko-KR" i="1" dirty="0">
                    <a:latin typeface="Book Antiqua" pitchFamily="18" charset="0"/>
                  </a:rPr>
                  <a:t> = n, </a:t>
                </a:r>
                <a:r>
                  <a:rPr lang="en-US" altLang="ko-KR" i="1" dirty="0">
                    <a:latin typeface="Symbol" pitchFamily="18" charset="2"/>
                  </a:rPr>
                  <a:t>b</a:t>
                </a:r>
                <a:r>
                  <a:rPr lang="ko-KR" altLang="en-US" dirty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=</a:t>
                </a:r>
                <a:r>
                  <a:rPr lang="en-US" altLang="ko-KR" dirty="0">
                    <a:latin typeface="Book Antiqua" pitchFamily="18" charset="0"/>
                  </a:rPr>
                  <a:t> 1/</a:t>
                </a:r>
                <a:r>
                  <a:rPr lang="en-US" altLang="ko-KR" i="1" dirty="0">
                    <a:latin typeface="Symbol" pitchFamily="18" charset="2"/>
                  </a:rPr>
                  <a:t>l</a:t>
                </a:r>
                <a:r>
                  <a:rPr lang="ko-KR" altLang="en-US" dirty="0" smtClean="0">
                    <a:latin typeface="+mn-ea"/>
                    <a:ea typeface="+mn-ea"/>
                  </a:rPr>
                  <a:t>인 감마분포이다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다음을 얻는다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36712"/>
                <a:ext cx="8247269" cy="701731"/>
              </a:xfrm>
              <a:prstGeom prst="rect">
                <a:avLst/>
              </a:prstGeom>
              <a:blipFill rotWithShape="1">
                <a:blip r:embed="rId3"/>
                <a:stretch>
                  <a:fillRect l="-443" t="-4348" b="-1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8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802104"/>
              </p:ext>
            </p:extLst>
          </p:nvPr>
        </p:nvGraphicFramePr>
        <p:xfrm>
          <a:off x="1178073" y="1638409"/>
          <a:ext cx="6418263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85" name="Equation" r:id="rId4" imgW="4305240" imgH="431640" progId="Equation.DSMT4">
                  <p:embed/>
                </p:oleObj>
              </mc:Choice>
              <mc:Fallback>
                <p:oleObj name="Equation" r:id="rId4" imgW="43052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8073" y="1638409"/>
                        <a:ext cx="6418263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179512" y="2970128"/>
                <a:ext cx="8247269" cy="70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감마분포의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형상모수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가 자연수인 경우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즉 자연수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감마분포를 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얼랑분포</a:t>
                </a:r>
                <a:r>
                  <a:rPr lang="en-US" altLang="ko-KR" b="1" baseline="30000" dirty="0" err="1" smtClean="0">
                    <a:latin typeface="+mn-ea"/>
                    <a:ea typeface="+mn-ea"/>
                  </a:rPr>
                  <a:t>Erlang</a:t>
                </a:r>
                <a:r>
                  <a:rPr lang="en-US" altLang="ko-KR" b="1" baseline="30000" dirty="0" smtClean="0">
                    <a:latin typeface="+mn-ea"/>
                    <a:ea typeface="+mn-ea"/>
                  </a:rPr>
                  <a:t> distribution</a:t>
                </a:r>
                <a:r>
                  <a:rPr lang="ko-KR" altLang="en-US" dirty="0" smtClean="0">
                    <a:latin typeface="+mn-ea"/>
                    <a:ea typeface="+mn-ea"/>
                  </a:rPr>
                  <a:t>라 하며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얼랑분포의</a:t>
                </a:r>
                <a:r>
                  <a:rPr lang="ko-KR" altLang="en-US" dirty="0" smtClean="0">
                    <a:latin typeface="+mn-ea"/>
                    <a:ea typeface="+mn-ea"/>
                  </a:rPr>
                  <a:t> 확률밀도함수는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970128"/>
                <a:ext cx="8247269" cy="701731"/>
              </a:xfrm>
              <a:prstGeom prst="rect">
                <a:avLst/>
              </a:prstGeom>
              <a:blipFill rotWithShape="1">
                <a:blip r:embed="rId6"/>
                <a:stretch>
                  <a:fillRect l="-443" t="-4348" b="-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5241171"/>
              </p:ext>
            </p:extLst>
          </p:nvPr>
        </p:nvGraphicFramePr>
        <p:xfrm>
          <a:off x="2658368" y="4221088"/>
          <a:ext cx="3238500" cy="62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86" name="Equation" r:id="rId7" imgW="2171700" imgH="431800" progId="Equation.DSMT4">
                  <p:embed/>
                </p:oleObj>
              </mc:Choice>
              <mc:Fallback>
                <p:oleObj name="Equation" r:id="rId7" imgW="2171700" imgH="431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8368" y="4221088"/>
                        <a:ext cx="3238500" cy="627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2328912" y="3966840"/>
            <a:ext cx="3971280" cy="119035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993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smtClean="0">
                <a:latin typeface="Book Antiqua" pitchFamily="18" charset="0"/>
              </a:rPr>
              <a:t>감마분포</a:t>
            </a:r>
            <a:endParaRPr lang="ko-KR" altLang="en-US" dirty="0">
              <a:latin typeface="Book Antiqua" pitchFamily="18" charset="0"/>
            </a:endParaRPr>
          </a:p>
        </p:txBody>
      </p:sp>
      <p:pic>
        <p:nvPicPr>
          <p:cNvPr id="284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47015"/>
            <a:ext cx="8877300" cy="3374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39430" y="3675756"/>
                <a:ext cx="746594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33375" indent="-333375">
                  <a:lnSpc>
                    <a:spcPct val="150000"/>
                  </a:lnSpc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1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분 당 평균 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2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회의 전화가 걸려오므로             이고 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3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건의 전화가 걸려올 때까지 걸리는 시간이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𝑎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3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확률밀도함수는 다음과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30" y="3675756"/>
                <a:ext cx="7465941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490" b="-2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198900"/>
              </p:ext>
            </p:extLst>
          </p:nvPr>
        </p:nvGraphicFramePr>
        <p:xfrm>
          <a:off x="2339752" y="5996806"/>
          <a:ext cx="5037844" cy="446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56" name="Equation" r:id="rId5" imgW="3619440" imgH="330120" progId="Equation.DSMT4">
                  <p:embed/>
                </p:oleObj>
              </mc:Choice>
              <mc:Fallback>
                <p:oleObj name="Equation" r:id="rId5" imgW="361944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5996806"/>
                        <a:ext cx="5037844" cy="4465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9377346"/>
              </p:ext>
            </p:extLst>
          </p:nvPr>
        </p:nvGraphicFramePr>
        <p:xfrm>
          <a:off x="4525392" y="3645024"/>
          <a:ext cx="541708" cy="513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57" name="Equation" r:id="rId7" imgW="406080" imgH="393480" progId="Equation.DSMT4">
                  <p:embed/>
                </p:oleObj>
              </mc:Choice>
              <mc:Fallback>
                <p:oleObj name="Equation" r:id="rId7" imgW="406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5392" y="3645024"/>
                        <a:ext cx="541708" cy="5132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575471"/>
              </p:ext>
            </p:extLst>
          </p:nvPr>
        </p:nvGraphicFramePr>
        <p:xfrm>
          <a:off x="2038146" y="4484638"/>
          <a:ext cx="5432650" cy="6018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758" name="Equation" r:id="rId9" imgW="3911400" imgH="444240" progId="Equation.DSMT4">
                  <p:embed/>
                </p:oleObj>
              </mc:Choice>
              <mc:Fallback>
                <p:oleObj name="Equation" r:id="rId9" imgW="39114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8146" y="4484638"/>
                        <a:ext cx="5432650" cy="6018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39430" y="5191951"/>
                <a:ext cx="71266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en-US" altLang="ko-KR" sz="1600" i="1" dirty="0" smtClean="0">
                    <a:latin typeface="Symbol" pitchFamily="18" charset="2"/>
                  </a:rPr>
                  <a:t>a</a:t>
                </a:r>
                <a:r>
                  <a:rPr lang="en-US" altLang="ko-KR" sz="1600" i="1" dirty="0" smtClean="0">
                    <a:latin typeface="Book Antiqua" pitchFamily="18" charset="0"/>
                  </a:rPr>
                  <a:t> </a:t>
                </a:r>
                <a:r>
                  <a:rPr lang="en-US" altLang="ko-KR" sz="1600" i="1" dirty="0">
                    <a:latin typeface="Book Antiqua" pitchFamily="18" charset="0"/>
                  </a:rPr>
                  <a:t>= 3, </a:t>
                </a:r>
                <a:r>
                  <a:rPr lang="en-US" altLang="ko-KR" sz="1600" i="1" dirty="0">
                    <a:latin typeface="Symbol" pitchFamily="18" charset="2"/>
                  </a:rPr>
                  <a:t>b</a:t>
                </a:r>
                <a:r>
                  <a:rPr lang="en-US" altLang="ko-KR" sz="1600" i="1" dirty="0">
                    <a:latin typeface="Book Antiqua" pitchFamily="18" charset="0"/>
                  </a:rPr>
                  <a:t> = ½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</a:t>
                </a:r>
                <a:r>
                  <a:rPr lang="en-US" altLang="ko-KR" sz="1600" i="1" dirty="0" smtClean="0">
                    <a:latin typeface="Symbol" pitchFamily="18" charset="2"/>
                  </a:rPr>
                  <a:t>m</a:t>
                </a:r>
                <a:r>
                  <a:rPr lang="en-US" altLang="ko-KR" sz="1600" i="1" dirty="0" smtClean="0">
                    <a:latin typeface="Book Antiqua" pitchFamily="18" charset="0"/>
                  </a:rPr>
                  <a:t> </a:t>
                </a:r>
                <a:r>
                  <a:rPr lang="en-US" altLang="ko-KR" sz="1600" i="1" dirty="0">
                    <a:latin typeface="Book Antiqua" pitchFamily="18" charset="0"/>
                  </a:rPr>
                  <a:t>= 3/2 = 1.5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분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</m:t>
                    </m:r>
                  </m:oMath>
                </a14:m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ko-KR" altLang="en-US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다음과 같다</a:t>
                </a:r>
                <a:r>
                  <a:rPr lang="en-US" altLang="ko-KR" sz="16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6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430" y="5191951"/>
                <a:ext cx="7126670" cy="830997"/>
              </a:xfrm>
              <a:prstGeom prst="rect">
                <a:avLst/>
              </a:prstGeom>
              <a:blipFill rotWithShape="1">
                <a:blip r:embed="rId11"/>
                <a:stretch>
                  <a:fillRect l="-513" b="-22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4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베타분포의 생성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8813789"/>
              </p:ext>
            </p:extLst>
          </p:nvPr>
        </p:nvGraphicFramePr>
        <p:xfrm>
          <a:off x="1652387" y="834890"/>
          <a:ext cx="637540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94" name="Equation" r:id="rId3" imgW="4267080" imgH="330120" progId="Equation.DSMT4">
                  <p:embed/>
                </p:oleObj>
              </mc:Choice>
              <mc:Fallback>
                <p:oleObj name="Equation" r:id="rId3" imgW="426708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387" y="834890"/>
                        <a:ext cx="6375400" cy="481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0614" y="895204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베타함수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154121"/>
              </p:ext>
            </p:extLst>
          </p:nvPr>
        </p:nvGraphicFramePr>
        <p:xfrm>
          <a:off x="1946523" y="4365104"/>
          <a:ext cx="4497387" cy="99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95" name="Equation" r:id="rId5" imgW="3009600" imgH="685800" progId="Equation.DSMT4">
                  <p:embed/>
                </p:oleObj>
              </mc:Choice>
              <mc:Fallback>
                <p:oleObj name="Equation" r:id="rId5" imgW="3009600" imgH="685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523" y="4365104"/>
                        <a:ext cx="4497387" cy="9985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오른쪽 화살표 5"/>
          <p:cNvSpPr/>
          <p:nvPr/>
        </p:nvSpPr>
        <p:spPr>
          <a:xfrm>
            <a:off x="1691680" y="1753600"/>
            <a:ext cx="357190" cy="285752"/>
          </a:xfrm>
          <a:prstGeom prst="rightArrow">
            <a:avLst/>
          </a:prstGeom>
          <a:solidFill>
            <a:srgbClr val="00A0C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8494" y="3789040"/>
            <a:ext cx="7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다음 함수는 확률밀도함수의 조건을 만족한다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9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350445"/>
              </p:ext>
            </p:extLst>
          </p:nvPr>
        </p:nvGraphicFramePr>
        <p:xfrm>
          <a:off x="2233538" y="1592014"/>
          <a:ext cx="3130550" cy="140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96" name="Equation" r:id="rId7" imgW="2095200" imgH="965160" progId="Equation.DSMT4">
                  <p:embed/>
                </p:oleObj>
              </mc:Choice>
              <mc:Fallback>
                <p:oleObj name="Equation" r:id="rId7" imgW="2095200" imgH="965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538" y="1592014"/>
                        <a:ext cx="3130550" cy="1404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5667893" y="2456110"/>
            <a:ext cx="2576515" cy="487000"/>
            <a:chOff x="6138889" y="3286124"/>
            <a:chExt cx="2576515" cy="487000"/>
          </a:xfrm>
        </p:grpSpPr>
        <p:graphicFrame>
          <p:nvGraphicFramePr>
            <p:cNvPr id="11" name="Object 11"/>
            <p:cNvGraphicFramePr>
              <a:graphicFrameLocks noChangeAspect="1"/>
            </p:cNvGraphicFramePr>
            <p:nvPr/>
          </p:nvGraphicFramePr>
          <p:xfrm>
            <a:off x="6138889" y="3286124"/>
            <a:ext cx="1719259" cy="487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5797" name="Equation" r:id="rId9" imgW="1485720" imgH="431640" progId="Equation.DSMT4">
                    <p:embed/>
                  </p:oleObj>
                </mc:Choice>
                <mc:Fallback>
                  <p:oleObj name="Equation" r:id="rId9" imgW="1485720" imgH="4316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38889" y="3286124"/>
                          <a:ext cx="1719259" cy="487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7786710" y="3334787"/>
              <a:ext cx="928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latin typeface="+mn-ea"/>
                  <a:ea typeface="+mn-ea"/>
                </a:rPr>
                <a:t>이므로</a:t>
              </a:r>
              <a:endParaRPr lang="ko-KR" altLang="en-US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018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베타분포의 생성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7543" y="892078"/>
            <a:ext cx="8110399" cy="17368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685800" y="1075740"/>
                <a:ext cx="7703457" cy="13292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베타분포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Beta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endParaRPr lang="en-US" altLang="ko-KR" sz="2000" dirty="0" smtClean="0">
                  <a:latin typeface="+mn-ea"/>
                  <a:ea typeface="+mn-ea"/>
                </a:endParaRPr>
              </a:p>
              <a:p>
                <a:r>
                  <a:rPr lang="ko-KR" altLang="en-US" sz="2000" dirty="0" smtClean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의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sz="2000" i="1" dirty="0" smtClean="0">
                        <a:latin typeface="Cambria Math"/>
                        <a:ea typeface="+mn-ea"/>
                      </a:rPr>
                      <m:t>상태공간</m:t>
                    </m:r>
                    <m:r>
                      <m:rPr>
                        <m:nor/>
                      </m:rPr>
                      <a:rPr lang="en-US" altLang="ko-KR" sz="2000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0 &lt;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&lt; 1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}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에서 다음 확률밀도함수를 갖는 확률분포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이때 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X </a:t>
                </a:r>
                <a:r>
                  <a:rPr lang="en-US" altLang="ko-KR" sz="2000" i="1" dirty="0">
                    <a:latin typeface="Book Antiqua" pitchFamily="18" charset="0"/>
                  </a:rPr>
                  <a:t>~ </a:t>
                </a:r>
                <a:r>
                  <a:rPr lang="en-US" altLang="ko-KR" sz="2000" dirty="0">
                    <a:latin typeface="Book Antiqua" pitchFamily="18" charset="0"/>
                  </a:rPr>
                  <a:t>Beta</a:t>
                </a:r>
                <a:r>
                  <a:rPr lang="en-US" altLang="ko-KR" sz="2000" i="1" dirty="0">
                    <a:latin typeface="Book Antiqua" pitchFamily="18" charset="0"/>
                  </a:rPr>
                  <a:t>(</a:t>
                </a:r>
                <a:r>
                  <a:rPr lang="en-US" altLang="ko-KR" sz="2000" i="1" dirty="0">
                    <a:latin typeface="Symbol" pitchFamily="18" charset="2"/>
                  </a:rPr>
                  <a:t>a</a:t>
                </a:r>
                <a:r>
                  <a:rPr lang="en-US" altLang="ko-KR" sz="2000" i="1" dirty="0">
                    <a:latin typeface="Book Antiqua" pitchFamily="18" charset="0"/>
                  </a:rPr>
                  <a:t>, </a:t>
                </a:r>
                <a:r>
                  <a:rPr lang="en-US" altLang="ko-KR" sz="2000" i="1" dirty="0">
                    <a:latin typeface="Symbol" pitchFamily="18" charset="2"/>
                  </a:rPr>
                  <a:t>b</a:t>
                </a:r>
                <a:r>
                  <a:rPr lang="en-US" altLang="ko-KR" sz="2000" i="1" dirty="0">
                    <a:latin typeface="Book Antiqua" pitchFamily="18" charset="0"/>
                  </a:rPr>
                  <a:t>)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로 </a:t>
                </a:r>
                <a:r>
                  <a:rPr lang="ko-KR" altLang="en-US" sz="2000" dirty="0">
                    <a:latin typeface="+mn-ea"/>
                    <a:ea typeface="+mn-ea"/>
                  </a:rPr>
                  <a:t>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여기서</a:t>
                </a:r>
                <a:r>
                  <a:rPr lang="en-US" altLang="ko-KR" sz="2000" i="1" dirty="0">
                    <a:latin typeface="Symbol" pitchFamily="18" charset="2"/>
                  </a:rPr>
                  <a:t>a</a:t>
                </a:r>
                <a:r>
                  <a:rPr lang="en-US" altLang="ko-KR" sz="2000" i="1" dirty="0">
                    <a:latin typeface="Book Antiqua" pitchFamily="18" charset="0"/>
                  </a:rPr>
                  <a:t> &gt; 0,  </a:t>
                </a:r>
                <a:r>
                  <a:rPr lang="en-US" altLang="ko-KR" sz="2000" i="1" dirty="0">
                    <a:latin typeface="Symbol" pitchFamily="18" charset="2"/>
                  </a:rPr>
                  <a:t>b</a:t>
                </a:r>
                <a:r>
                  <a:rPr lang="en-US" altLang="ko-KR" sz="2000" i="1" dirty="0">
                    <a:latin typeface="Book Antiqua" pitchFamily="18" charset="0"/>
                  </a:rPr>
                  <a:t> &gt; 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0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329275"/>
              </a:xfrm>
              <a:prstGeom prst="rect">
                <a:avLst/>
              </a:prstGeom>
              <a:blipFill rotWithShape="1">
                <a:blip r:embed="rId3"/>
                <a:stretch>
                  <a:fillRect l="-871" t="-2283" r="-1029" b="-68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개체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680230"/>
              </p:ext>
            </p:extLst>
          </p:nvPr>
        </p:nvGraphicFramePr>
        <p:xfrm>
          <a:off x="2123728" y="3510582"/>
          <a:ext cx="4497387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7" name="Equation" r:id="rId4" imgW="3009900" imgH="685800" progId="Equation.DSMT4">
                  <p:embed/>
                </p:oleObj>
              </mc:Choice>
              <mc:Fallback>
                <p:oleObj name="Equation" r:id="rId4" imgW="3009900" imgH="685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3510582"/>
                        <a:ext cx="4497387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835696" y="3212976"/>
            <a:ext cx="5112568" cy="1656184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85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베타분포의 생성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1914" y="836712"/>
                <a:ext cx="8072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≠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b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 인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경우 베타분포의 그래프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4" y="836712"/>
                <a:ext cx="807249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1" y="1614931"/>
            <a:ext cx="8420100" cy="2558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4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베타분포의 생성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71914" y="836712"/>
                <a:ext cx="8072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b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인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경우 베타분포의 그래프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4" y="836712"/>
                <a:ext cx="807249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_x128120744" descr="EMB00001198acd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6849" y="1498600"/>
            <a:ext cx="4141396" cy="2898734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1914" y="4787860"/>
                <a:ext cx="80724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b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 가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커질수록 베타분포는 종모양을 이룬다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4" y="4787860"/>
                <a:ext cx="807249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453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1913" y="5446965"/>
                <a:ext cx="87212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 이면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0&lt;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&lt;1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에서 균등분포를 이룬다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dirty="0" smtClean="0">
                    <a:latin typeface="+mn-ea"/>
                    <a:ea typeface="+mn-ea"/>
                  </a:rPr>
                  <a:t>, 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𝐵𝑒𝑡𝑎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(1, 1) =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𝑈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(0, 1)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13" y="5446965"/>
                <a:ext cx="8721261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19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21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베타분포의 생성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638146" y="734048"/>
            <a:ext cx="6791354" cy="5719288"/>
            <a:chOff x="428596" y="597130"/>
            <a:chExt cx="7210454" cy="6072230"/>
          </a:xfrm>
        </p:grpSpPr>
        <p:graphicFrame>
          <p:nvGraphicFramePr>
            <p:cNvPr id="9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37489664"/>
                </p:ext>
              </p:extLst>
            </p:nvPr>
          </p:nvGraphicFramePr>
          <p:xfrm>
            <a:off x="1466850" y="597130"/>
            <a:ext cx="6172200" cy="3217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860" name="Equation" r:id="rId3" imgW="4140000" imgH="2209680" progId="Equation.DSMT4">
                    <p:embed/>
                  </p:oleObj>
                </mc:Choice>
                <mc:Fallback>
                  <p:oleObj name="Equation" r:id="rId3" imgW="4140000" imgH="22096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6850" y="597130"/>
                          <a:ext cx="6172200" cy="3217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3636460"/>
                </p:ext>
              </p:extLst>
            </p:nvPr>
          </p:nvGraphicFramePr>
          <p:xfrm>
            <a:off x="1500166" y="3867393"/>
            <a:ext cx="5265737" cy="1363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861" name="Equation" r:id="rId5" imgW="3530520" imgH="939600" progId="Equation.DSMT4">
                    <p:embed/>
                  </p:oleObj>
                </mc:Choice>
                <mc:Fallback>
                  <p:oleObj name="Equation" r:id="rId5" imgW="3530520" imgH="939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166" y="3867393"/>
                          <a:ext cx="5265737" cy="13636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TextBox 11"/>
            <p:cNvSpPr txBox="1"/>
            <p:nvPr/>
          </p:nvSpPr>
          <p:spPr>
            <a:xfrm>
              <a:off x="428596" y="5420264"/>
              <a:ext cx="1285884" cy="39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b="1" dirty="0" smtClean="0">
                  <a:latin typeface="+mn-ea"/>
                  <a:ea typeface="+mn-ea"/>
                </a:rPr>
                <a:t>① </a:t>
              </a:r>
              <a:r>
                <a:rPr lang="ko-KR" altLang="en-US" dirty="0" smtClean="0">
                  <a:latin typeface="+mn-ea"/>
                  <a:ea typeface="+mn-ea"/>
                </a:rPr>
                <a:t>평균 </a:t>
              </a:r>
              <a:r>
                <a:rPr lang="en-US" altLang="ko-KR" dirty="0" smtClean="0">
                  <a:latin typeface="+mn-ea"/>
                  <a:ea typeface="+mn-ea"/>
                </a:rPr>
                <a:t>:</a:t>
              </a:r>
              <a:endParaRPr lang="ko-KR" altLang="en-US" i="1" dirty="0">
                <a:latin typeface="+mn-ea"/>
                <a:ea typeface="+mn-ea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28596" y="6126382"/>
              <a:ext cx="1285884" cy="392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b="1" dirty="0" smtClean="0">
                  <a:latin typeface="+mn-ea"/>
                  <a:ea typeface="+mn-ea"/>
                </a:rPr>
                <a:t>② </a:t>
              </a:r>
              <a:r>
                <a:rPr lang="ko-KR" altLang="en-US" dirty="0" smtClean="0">
                  <a:latin typeface="+mn-ea"/>
                  <a:ea typeface="+mn-ea"/>
                </a:rPr>
                <a:t>분산 </a:t>
              </a:r>
              <a:r>
                <a:rPr lang="en-US" altLang="ko-KR" dirty="0" smtClean="0">
                  <a:latin typeface="+mn-ea"/>
                  <a:ea typeface="+mn-ea"/>
                </a:rPr>
                <a:t>:</a:t>
              </a:r>
              <a:endParaRPr lang="ko-KR" altLang="en-US" i="1" dirty="0">
                <a:latin typeface="+mn-ea"/>
                <a:ea typeface="+mn-ea"/>
              </a:endParaRPr>
            </a:p>
          </p:txBody>
        </p:sp>
        <p:graphicFrame>
          <p:nvGraphicFramePr>
            <p:cNvPr id="1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47278040"/>
                </p:ext>
              </p:extLst>
            </p:nvPr>
          </p:nvGraphicFramePr>
          <p:xfrm>
            <a:off x="1531938" y="5291410"/>
            <a:ext cx="2325687" cy="13779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862" name="Equation" r:id="rId7" imgW="1562040" imgH="939600" progId="Equation.DSMT4">
                    <p:embed/>
                  </p:oleObj>
                </mc:Choice>
                <mc:Fallback>
                  <p:oleObj name="Equation" r:id="rId7" imgW="1562040" imgH="939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1938" y="5291410"/>
                          <a:ext cx="2325687" cy="13779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1557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베타분포의 생성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90500" y="879815"/>
            <a:ext cx="8699500" cy="3306295"/>
            <a:chOff x="0" y="1309688"/>
            <a:chExt cx="13658850" cy="5191125"/>
          </a:xfrm>
        </p:grpSpPr>
        <p:pic>
          <p:nvPicPr>
            <p:cNvPr id="28877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09688"/>
              <a:ext cx="13658850" cy="423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877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50" y="5805488"/>
              <a:ext cx="838200" cy="69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3406" y="4149080"/>
                <a:ext cx="693654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tabLst>
                    <a:tab pos="3225800" algn="l"/>
                  </a:tabLst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모수</a:t>
                </a:r>
                <a:r>
                  <a:rPr lang="en-US" altLang="ko-KR" sz="1600" i="1" dirty="0">
                    <a:latin typeface="Symbol" pitchFamily="18" charset="2"/>
                  </a:rPr>
                  <a:t>a</a:t>
                </a:r>
                <a:r>
                  <a:rPr lang="en-US" altLang="ko-KR" sz="1600" i="1" dirty="0">
                    <a:latin typeface="Book Antiqua" pitchFamily="18" charset="0"/>
                  </a:rPr>
                  <a:t> = 4, </a:t>
                </a:r>
                <a:r>
                  <a:rPr lang="en-US" altLang="ko-KR" sz="1600" i="1" dirty="0">
                    <a:latin typeface="Symbol" pitchFamily="18" charset="2"/>
                  </a:rPr>
                  <a:t>b</a:t>
                </a:r>
                <a:r>
                  <a:rPr lang="en-US" altLang="ko-KR" sz="1600" dirty="0">
                    <a:latin typeface="Book Antiqua" pitchFamily="18" charset="0"/>
                  </a:rPr>
                  <a:t> = 3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베타분포에 따르므로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우선 다음을 먼저 구한다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406" y="4149080"/>
                <a:ext cx="6936542" cy="353943"/>
              </a:xfrm>
              <a:prstGeom prst="rect">
                <a:avLst/>
              </a:prstGeom>
              <a:blipFill rotWithShape="1">
                <a:blip r:embed="rId5"/>
                <a:stretch>
                  <a:fillRect l="-527" t="-8621" b="-22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2360747"/>
              </p:ext>
            </p:extLst>
          </p:nvPr>
        </p:nvGraphicFramePr>
        <p:xfrm>
          <a:off x="3905492" y="5958483"/>
          <a:ext cx="2897188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18" name="Equation" r:id="rId6" imgW="1942920" imgH="241200" progId="Equation.DSMT4">
                  <p:embed/>
                </p:oleObj>
              </mc:Choice>
              <mc:Fallback>
                <p:oleObj name="Equation" r:id="rId6" imgW="19429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5492" y="5958483"/>
                        <a:ext cx="2897188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509978"/>
              </p:ext>
            </p:extLst>
          </p:nvPr>
        </p:nvGraphicFramePr>
        <p:xfrm>
          <a:off x="3853973" y="4653136"/>
          <a:ext cx="2328863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819" name="Equation" r:id="rId8" imgW="1562040" imgH="431640" progId="Equation.DSMT4">
                  <p:embed/>
                </p:oleObj>
              </mc:Choice>
              <mc:Fallback>
                <p:oleObj name="Equation" r:id="rId8" imgW="15620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3973" y="4653136"/>
                        <a:ext cx="2328863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163850" y="5517232"/>
                <a:ext cx="693654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확률밀도함수는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850" y="5517232"/>
                <a:ext cx="6936542" cy="353943"/>
              </a:xfrm>
              <a:prstGeom prst="rect">
                <a:avLst/>
              </a:prstGeom>
              <a:blipFill rotWithShape="1">
                <a:blip r:embed="rId10"/>
                <a:stretch>
                  <a:fillRect l="-615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0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베타분포의 생성</a:t>
            </a:r>
          </a:p>
        </p:txBody>
      </p:sp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212930"/>
              </p:ext>
            </p:extLst>
          </p:nvPr>
        </p:nvGraphicFramePr>
        <p:xfrm>
          <a:off x="1392238" y="1869455"/>
          <a:ext cx="635793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41" name="Equation" r:id="rId3" imgW="4254480" imgH="330120" progId="Equation.DSMT4">
                  <p:embed/>
                </p:oleObj>
              </mc:Choice>
              <mc:Fallback>
                <p:oleObj name="Equation" r:id="rId3" imgW="425448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2238" y="1869455"/>
                        <a:ext cx="6357937" cy="479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6876" y="895653"/>
                <a:ext cx="7829580" cy="816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</a:t>
                </a:r>
                <a:r>
                  <a:rPr lang="en-US" altLang="ko-KR" sz="1600" i="1" dirty="0">
                    <a:latin typeface="Symbol" pitchFamily="18" charset="2"/>
                  </a:rPr>
                  <a:t>a</a:t>
                </a:r>
                <a:r>
                  <a:rPr lang="en-US" altLang="ko-KR" sz="1600" i="1" dirty="0">
                    <a:latin typeface="Book Antiqua" pitchFamily="18" charset="0"/>
                  </a:rPr>
                  <a:t> = 4, </a:t>
                </a:r>
                <a:r>
                  <a:rPr lang="en-US" altLang="ko-KR" sz="1600" i="1" dirty="0">
                    <a:latin typeface="Symbol" pitchFamily="18" charset="2"/>
                  </a:rPr>
                  <a:t>b</a:t>
                </a:r>
                <a:r>
                  <a:rPr lang="en-US" altLang="ko-KR" sz="1600" i="1" dirty="0">
                    <a:latin typeface="Book Antiqua" pitchFamily="18" charset="0"/>
                  </a:rPr>
                  <a:t> = 3</a:t>
                </a:r>
                <a14:m>
                  <m:oMath xmlns:m="http://schemas.openxmlformats.org/officeDocument/2006/math"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이므로</m:t>
                    </m:r>
                    <m:r>
                      <a:rPr lang="en-US" altLang="ko-KR" sz="1600" b="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 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Book Antiqua" pitchFamily="18" charset="0"/>
                      </a:rPr>
                      <m:t> = 4/7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876" y="895653"/>
                <a:ext cx="7829580" cy="816057"/>
              </a:xfrm>
              <a:prstGeom prst="rect">
                <a:avLst/>
              </a:prstGeom>
              <a:blipFill rotWithShape="1">
                <a:blip r:embed="rId5"/>
                <a:stretch>
                  <a:fillRect l="-545" b="-97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62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6288</TotalTime>
  <Words>3945</Words>
  <Application>Microsoft Office PowerPoint</Application>
  <PresentationFormat>화면 슬라이드 쇼(4:3)</PresentationFormat>
  <Paragraphs>512</Paragraphs>
  <Slides>112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112</vt:i4>
      </vt:variant>
    </vt:vector>
  </HeadingPairs>
  <TitlesOfParts>
    <vt:vector size="123" baseType="lpstr">
      <vt:lpstr>굴림</vt:lpstr>
      <vt:lpstr>Arial</vt:lpstr>
      <vt:lpstr>HY신명조</vt:lpstr>
      <vt:lpstr>Symbol</vt:lpstr>
      <vt:lpstr>바탕</vt:lpstr>
      <vt:lpstr>맑은 고딕</vt:lpstr>
      <vt:lpstr>Cambria Math</vt:lpstr>
      <vt:lpstr>Wingdings</vt:lpstr>
      <vt:lpstr>Book Antiqua</vt:lpstr>
      <vt:lpstr>Office 테마</vt:lpstr>
      <vt:lpstr>Equation</vt:lpstr>
      <vt:lpstr>PowerPoint 프레젠테이션</vt:lpstr>
      <vt:lpstr>PowerPoint 프레젠테이션</vt:lpstr>
      <vt:lpstr>목 차</vt:lpstr>
      <vt:lpstr>PowerPoint 프레젠테이션</vt:lpstr>
      <vt:lpstr>이산균등분포</vt:lpstr>
      <vt:lpstr>이산균등분포</vt:lpstr>
      <vt:lpstr>이산균등분포</vt:lpstr>
      <vt:lpstr>베르누이 분포와 이항분포</vt:lpstr>
      <vt:lpstr>베르누이 분포와 이항분포</vt:lpstr>
      <vt:lpstr>베르누이 분포와 이항분포</vt:lpstr>
      <vt:lpstr>베르누이 분포와 이항분포</vt:lpstr>
      <vt:lpstr>베르누이 분포와 이항분포</vt:lpstr>
      <vt:lpstr>베르누이 분포와 이항분포</vt:lpstr>
      <vt:lpstr>베르누이 분포와 이항분포</vt:lpstr>
      <vt:lpstr>베르누이 분포와 이항분포</vt:lpstr>
      <vt:lpstr>베르누이 분포와 이항분포</vt:lpstr>
      <vt:lpstr>베르누이 분포와 이항분포</vt:lpstr>
      <vt:lpstr>베르누이 분포와 이항분포</vt:lpstr>
      <vt:lpstr>베르누이 분포와 이항분포</vt:lpstr>
      <vt:lpstr>이항분포의 모양</vt:lpstr>
      <vt:lpstr>확률 계산</vt:lpstr>
      <vt:lpstr>확률 계산</vt:lpstr>
      <vt:lpstr>독립인 두 이항확률변수의 합</vt:lpstr>
      <vt:lpstr>표본비율</vt:lpstr>
      <vt:lpstr>초기하분포</vt:lpstr>
      <vt:lpstr>초기하분포</vt:lpstr>
      <vt:lpstr>초기하분포</vt:lpstr>
      <vt:lpstr>초기하분포의 평균과 분산</vt:lpstr>
      <vt:lpstr>초기하분포의 평균과 분산</vt:lpstr>
      <vt:lpstr>초기하분포의 평균과 분산</vt:lpstr>
      <vt:lpstr>초기하분포의 평균과 분산</vt:lpstr>
      <vt:lpstr>초기하분포의 평균과 분산</vt:lpstr>
      <vt:lpstr>초기하분포의 모양</vt:lpstr>
      <vt:lpstr>초기하분포와 이항분포</vt:lpstr>
      <vt:lpstr>초기하분포</vt:lpstr>
      <vt:lpstr>초기하분포</vt:lpstr>
      <vt:lpstr>기하분포</vt:lpstr>
      <vt:lpstr>기하분포</vt:lpstr>
      <vt:lpstr>기하분포의 평균과 분산</vt:lpstr>
      <vt:lpstr>기하분포의 평균과 분산</vt:lpstr>
      <vt:lpstr>기하분포의 비기억성 성질</vt:lpstr>
      <vt:lpstr>기하분포의 비기억성 성질에 대한 의미</vt:lpstr>
      <vt:lpstr>기하분포</vt:lpstr>
      <vt:lpstr>기하분포</vt:lpstr>
      <vt:lpstr>음이항분포</vt:lpstr>
      <vt:lpstr>음이항분포</vt:lpstr>
      <vt:lpstr>음이항분포</vt:lpstr>
      <vt:lpstr>음이항분포</vt:lpstr>
      <vt:lpstr>X ~ NB(r, p)의 확률질량함수</vt:lpstr>
      <vt:lpstr>음이항분포와 기하분포</vt:lpstr>
      <vt:lpstr>음이항분포의 평균과 분산</vt:lpstr>
      <vt:lpstr>음이항분포</vt:lpstr>
      <vt:lpstr>푸아송분포</vt:lpstr>
      <vt:lpstr>푸아송분포의 구조</vt:lpstr>
      <vt:lpstr>푸아송분포의 구조</vt:lpstr>
      <vt:lpstr>푸아송분포의 구조</vt:lpstr>
      <vt:lpstr>푸아송분포의 구조</vt:lpstr>
      <vt:lpstr>푸아송분포의 구조</vt:lpstr>
      <vt:lpstr>푸아송분포의 구조</vt:lpstr>
      <vt:lpstr>푸아송분포의 구조</vt:lpstr>
      <vt:lpstr>확률 계산</vt:lpstr>
      <vt:lpstr>푸아송분포</vt:lpstr>
      <vt:lpstr>푸아송분포</vt:lpstr>
      <vt:lpstr>독립인 두 푸아송확률변수의 합</vt:lpstr>
      <vt:lpstr>다항분포</vt:lpstr>
      <vt:lpstr>다항분포의 성질</vt:lpstr>
      <vt:lpstr>다항분포</vt:lpstr>
      <vt:lpstr>다항분포</vt:lpstr>
      <vt:lpstr>다항분포</vt:lpstr>
      <vt:lpstr>PowerPoint 프레젠테이션</vt:lpstr>
      <vt:lpstr>균등분포</vt:lpstr>
      <vt:lpstr>균등분포</vt:lpstr>
      <vt:lpstr>분포함수</vt:lpstr>
      <vt:lpstr>확률 계산</vt:lpstr>
      <vt:lpstr>균등분포</vt:lpstr>
      <vt:lpstr>균등분포</vt:lpstr>
      <vt:lpstr>지수분포</vt:lpstr>
      <vt:lpstr>지수분포</vt:lpstr>
      <vt:lpstr>지수분포</vt:lpstr>
      <vt:lpstr>지수분포</vt:lpstr>
      <vt:lpstr>분포함수</vt:lpstr>
      <vt:lpstr>분포함수</vt:lpstr>
      <vt:lpstr>비기억성 성질</vt:lpstr>
      <vt:lpstr>비기억성 성질</vt:lpstr>
      <vt:lpstr>감마분포의 생성</vt:lpstr>
      <vt:lpstr>감마분포</vt:lpstr>
      <vt:lpstr>감마분포</vt:lpstr>
      <vt:lpstr>감마분포</vt:lpstr>
      <vt:lpstr>감마분포</vt:lpstr>
      <vt:lpstr>감마분포</vt:lpstr>
      <vt:lpstr>감마분포</vt:lpstr>
      <vt:lpstr>감마분포</vt:lpstr>
      <vt:lpstr>베타분포의 생성</vt:lpstr>
      <vt:lpstr>베타분포의 생성</vt:lpstr>
      <vt:lpstr>베타분포의 생성</vt:lpstr>
      <vt:lpstr>베타분포의 생성</vt:lpstr>
      <vt:lpstr>베타분포의 생성</vt:lpstr>
      <vt:lpstr>베타분포의 생성</vt:lpstr>
      <vt:lpstr>베타분포의 생성</vt:lpstr>
      <vt:lpstr>와이블분포</vt:lpstr>
      <vt:lpstr>와이블분포</vt:lpstr>
      <vt:lpstr>와이블분포</vt:lpstr>
      <vt:lpstr>와이블분포</vt:lpstr>
      <vt:lpstr>와이블분포</vt:lpstr>
      <vt:lpstr>와이블분포</vt:lpstr>
      <vt:lpstr>파레토분포</vt:lpstr>
      <vt:lpstr>파레토분포</vt:lpstr>
      <vt:lpstr>파레토분포</vt:lpstr>
      <vt:lpstr>파레토분포</vt:lpstr>
      <vt:lpstr>파레토분포</vt:lpstr>
      <vt:lpstr>파레토분포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박현경</cp:lastModifiedBy>
  <cp:revision>770</cp:revision>
  <dcterms:created xsi:type="dcterms:W3CDTF">2012-07-11T10:23:22Z</dcterms:created>
  <dcterms:modified xsi:type="dcterms:W3CDTF">2020-07-17T08:17:02Z</dcterms:modified>
</cp:coreProperties>
</file>